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d5acfdf8f584f92" /><Relationship Type="http://schemas.openxmlformats.org/officeDocument/2006/relationships/extended-properties" Target="/docProps/app.xml" Id="R0b82a115b285449a" /><Relationship Type="http://schemas.openxmlformats.org/officeDocument/2006/relationships/officeDocument" Target="/ppt/presentation.xml" Id="R17e605937abb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827336fa04060"/>
  </p:sldMasterIdLst>
  <p:notesMasterIdLst>
    <p:notesMasterId xmlns:r="http://schemas.openxmlformats.org/officeDocument/2006/relationships" r:id="R415252ba4ed244e4"/>
  </p:notesMasterIdLst>
  <p:sldIdLst>
    <p:sldId xmlns:r="http://schemas.openxmlformats.org/officeDocument/2006/relationships" id="256" r:id="Rd924e060c4ea4618"/>
    <p:sldId xmlns:r="http://schemas.openxmlformats.org/officeDocument/2006/relationships" id="257" r:id="Ref1d1aa4ac7b4d3f"/>
    <p:sldId xmlns:r="http://schemas.openxmlformats.org/officeDocument/2006/relationships" id="258" r:id="R39df10dd7e204a0a"/>
    <p:sldId xmlns:r="http://schemas.openxmlformats.org/officeDocument/2006/relationships" id="259" r:id="R4607e98893c94edf"/>
    <p:sldId xmlns:r="http://schemas.openxmlformats.org/officeDocument/2006/relationships" id="260" r:id="R74f3650290db4291"/>
    <p:sldId xmlns:r="http://schemas.openxmlformats.org/officeDocument/2006/relationships" id="261" r:id="Rb96868c06b634d84"/>
    <p:sldId xmlns:r="http://schemas.openxmlformats.org/officeDocument/2006/relationships" id="262" r:id="R8f340f5b6a054659"/>
    <p:sldId xmlns:r="http://schemas.openxmlformats.org/officeDocument/2006/relationships" id="263" r:id="R50e200a10889436a"/>
    <p:sldId xmlns:r="http://schemas.openxmlformats.org/officeDocument/2006/relationships" id="264" r:id="R971605ed819c40fd"/>
    <p:sldId xmlns:r="http://schemas.openxmlformats.org/officeDocument/2006/relationships" id="265" r:id="R5217e640f4ec460f"/>
    <p:sldId xmlns:r="http://schemas.openxmlformats.org/officeDocument/2006/relationships" id="266" r:id="Rf273f76c50a64611"/>
    <p:sldId xmlns:r="http://schemas.openxmlformats.org/officeDocument/2006/relationships" id="267" r:id="R7855fbcd9f6e4225"/>
    <p:sldId xmlns:r="http://schemas.openxmlformats.org/officeDocument/2006/relationships" id="268" r:id="R44aece926c964862"/>
    <p:sldId xmlns:r="http://schemas.openxmlformats.org/officeDocument/2006/relationships" id="269" r:id="R0bd3a4f8a1e94231"/>
    <p:sldId xmlns:r="http://schemas.openxmlformats.org/officeDocument/2006/relationships" id="270" r:id="R19de7ca691974618"/>
    <p:sldId xmlns:r="http://schemas.openxmlformats.org/officeDocument/2006/relationships" id="271" r:id="R07fc7bd51edd490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0ea3d39421f4498" /><Relationship Type="http://schemas.openxmlformats.org/officeDocument/2006/relationships/slideMaster" Target="/ppt/slideMasters/slideMaster1.xml" Id="R41e827336fa04060" /><Relationship Type="http://schemas.openxmlformats.org/officeDocument/2006/relationships/notesMaster" Target="/ppt/notesMasters/notesMaster1.xml" Id="R415252ba4ed244e4" /><Relationship Type="http://schemas.openxmlformats.org/officeDocument/2006/relationships/presProps" Target="/ppt/presProps.xml" Id="Re283147f162f48f8" /><Relationship Type="http://schemas.openxmlformats.org/officeDocument/2006/relationships/tableStyles" Target="/ppt/tableStyles.xml" Id="R12b738b8ff0a46df" /><Relationship Type="http://schemas.openxmlformats.org/officeDocument/2006/relationships/slide" Target="/ppt/slides/slide1.xml" Id="Rd924e060c4ea4618" /><Relationship Type="http://schemas.openxmlformats.org/officeDocument/2006/relationships/slide" Target="/ppt/slides/slide2.xml" Id="Ref1d1aa4ac7b4d3f" /><Relationship Type="http://schemas.openxmlformats.org/officeDocument/2006/relationships/slide" Target="/ppt/slides/slide3.xml" Id="R39df10dd7e204a0a" /><Relationship Type="http://schemas.openxmlformats.org/officeDocument/2006/relationships/slide" Target="/ppt/slides/slide4.xml" Id="R4607e98893c94edf" /><Relationship Type="http://schemas.openxmlformats.org/officeDocument/2006/relationships/slide" Target="/ppt/slides/slide5.xml" Id="R74f3650290db4291" /><Relationship Type="http://schemas.openxmlformats.org/officeDocument/2006/relationships/slide" Target="/ppt/slides/slide6.xml" Id="Rb96868c06b634d84" /><Relationship Type="http://schemas.openxmlformats.org/officeDocument/2006/relationships/slide" Target="/ppt/slides/slide7.xml" Id="R8f340f5b6a054659" /><Relationship Type="http://schemas.openxmlformats.org/officeDocument/2006/relationships/slide" Target="/ppt/slides/slide8.xml" Id="R50e200a10889436a" /><Relationship Type="http://schemas.openxmlformats.org/officeDocument/2006/relationships/slide" Target="/ppt/slides/slide9.xml" Id="R971605ed819c40fd" /><Relationship Type="http://schemas.openxmlformats.org/officeDocument/2006/relationships/slide" Target="/ppt/slides/slide10.xml" Id="R5217e640f4ec460f" /><Relationship Type="http://schemas.openxmlformats.org/officeDocument/2006/relationships/slide" Target="/ppt/slides/slide11.xml" Id="Rf273f76c50a64611" /><Relationship Type="http://schemas.openxmlformats.org/officeDocument/2006/relationships/slide" Target="/ppt/slides/slide12.xml" Id="R7855fbcd9f6e4225" /><Relationship Type="http://schemas.openxmlformats.org/officeDocument/2006/relationships/slide" Target="/ppt/slides/slide13.xml" Id="R44aece926c964862" /><Relationship Type="http://schemas.openxmlformats.org/officeDocument/2006/relationships/slide" Target="/ppt/slides/slide14.xml" Id="R0bd3a4f8a1e94231" /><Relationship Type="http://schemas.openxmlformats.org/officeDocument/2006/relationships/slide" Target="/ppt/slides/slide15.xml" Id="R19de7ca691974618" /><Relationship Type="http://schemas.openxmlformats.org/officeDocument/2006/relationships/slide" Target="/ppt/slides/slide16.xml" Id="R07fc7bd51edd49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df5438e805d4c5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bdc88d0f51d4019" /><Relationship Type="http://schemas.openxmlformats.org/officeDocument/2006/relationships/notesMaster" Target="/ppt/notesMasters/notesMaster1.xml" Id="Ra2b47896e20146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df7b4b3b4dd4acd" /><Relationship Type="http://schemas.openxmlformats.org/officeDocument/2006/relationships/notesMaster" Target="/ppt/notesMasters/notesMaster1.xml" Id="Ra00ff5ec11b94f8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1342907c2774d54" /><Relationship Type="http://schemas.openxmlformats.org/officeDocument/2006/relationships/notesMaster" Target="/ppt/notesMasters/notesMaster1.xml" Id="Rf2fcac9e5d4e4d2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311749c088549c4" /><Relationship Type="http://schemas.openxmlformats.org/officeDocument/2006/relationships/notesMaster" Target="/ppt/notesMasters/notesMaster1.xml" Id="R1073f9f481e64d3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35465487a8348aa" /><Relationship Type="http://schemas.openxmlformats.org/officeDocument/2006/relationships/notesMaster" Target="/ppt/notesMasters/notesMaster1.xml" Id="Rded490528bae434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0bcb06fbd6f40e4" /><Relationship Type="http://schemas.openxmlformats.org/officeDocument/2006/relationships/notesMaster" Target="/ppt/notesMasters/notesMaster1.xml" Id="Rd9ca2fb9fe084c7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89b6a4f302d4f0c" /><Relationship Type="http://schemas.openxmlformats.org/officeDocument/2006/relationships/notesMaster" Target="/ppt/notesMasters/notesMaster1.xml" Id="Rbbc67c708943481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adc342c7e7348ff" /><Relationship Type="http://schemas.openxmlformats.org/officeDocument/2006/relationships/notesMaster" Target="/ppt/notesMasters/notesMaster1.xml" Id="Rdaf55d9a7fcb4da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54029a765854cef" /><Relationship Type="http://schemas.openxmlformats.org/officeDocument/2006/relationships/notesMaster" Target="/ppt/notesMasters/notesMaster1.xml" Id="R5f395f883a1f4a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b966a6969b4cb3" /><Relationship Type="http://schemas.openxmlformats.org/officeDocument/2006/relationships/notesMaster" Target="/ppt/notesMasters/notesMaster1.xml" Id="R69924481c7cd41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e83cf9486249b3" /><Relationship Type="http://schemas.openxmlformats.org/officeDocument/2006/relationships/notesMaster" Target="/ppt/notesMasters/notesMaster1.xml" Id="R289be47d0e65493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7fee904e0514cc1" /><Relationship Type="http://schemas.openxmlformats.org/officeDocument/2006/relationships/notesMaster" Target="/ppt/notesMasters/notesMaster1.xml" Id="Ra6354bb87f4344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2529e0b32c4da2" /><Relationship Type="http://schemas.openxmlformats.org/officeDocument/2006/relationships/notesMaster" Target="/ppt/notesMasters/notesMaster1.xml" Id="Re922e18c628545d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34842a941ab4552" /><Relationship Type="http://schemas.openxmlformats.org/officeDocument/2006/relationships/notesMaster" Target="/ppt/notesMasters/notesMaster1.xml" Id="Rf89819ca8cdb4e5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9c668b7ebb1464e" /><Relationship Type="http://schemas.openxmlformats.org/officeDocument/2006/relationships/notesMaster" Target="/ppt/notesMasters/notesMaster1.xml" Id="R397ecd71bd02486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32abd3ac7174402" /><Relationship Type="http://schemas.openxmlformats.org/officeDocument/2006/relationships/notesMaster" Target="/ppt/notesMasters/notesMaster1.xml" Id="R3fdc961166bf4ac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ddb0aa6844b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8d02a00be184794" /><Relationship Type="http://schemas.openxmlformats.org/officeDocument/2006/relationships/slideLayout" Target="/ppt/slideLayouts/slideLayout1.xml" Id="R803ad96c96554eb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ad96c96554eb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d0036cccd4d79" /><Relationship Type="http://schemas.openxmlformats.org/officeDocument/2006/relationships/notesSlide" Target="/ppt/notesSlides/notesSlide1.xml" Id="Re6c6310b76014a4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9ac39b244d5b" /><Relationship Type="http://schemas.openxmlformats.org/officeDocument/2006/relationships/notesSlide" Target="/ppt/notesSlides/notesSlide10.xml" Id="Rde805f0d1e374eb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050589aa46cc" /><Relationship Type="http://schemas.openxmlformats.org/officeDocument/2006/relationships/notesSlide" Target="/ppt/notesSlides/notesSlide11.xml" Id="R72f5acc257174c6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88412f014a2e" /><Relationship Type="http://schemas.openxmlformats.org/officeDocument/2006/relationships/notesSlide" Target="/ppt/notesSlides/notesSlide12.xml" Id="R9e2821b2be8a4fb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bf067c684737" /><Relationship Type="http://schemas.openxmlformats.org/officeDocument/2006/relationships/notesSlide" Target="/ppt/notesSlides/notesSlide13.xml" Id="Rbb1fba153fdc4c2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6be33207445d" /><Relationship Type="http://schemas.openxmlformats.org/officeDocument/2006/relationships/notesSlide" Target="/ppt/notesSlides/notesSlide14.xml" Id="R354469e5d886470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accb50e24078" /><Relationship Type="http://schemas.openxmlformats.org/officeDocument/2006/relationships/notesSlide" Target="/ppt/notesSlides/notesSlide15.xml" Id="R3b211b38ea8a4bb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a6e6c7c645d4" /><Relationship Type="http://schemas.openxmlformats.org/officeDocument/2006/relationships/notesSlide" Target="/ppt/notesSlides/notesSlide16.xml" Id="R6641f1a4cdd8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c6c7c2294183" /><Relationship Type="http://schemas.openxmlformats.org/officeDocument/2006/relationships/notesSlide" Target="/ppt/notesSlides/notesSlide2.xml" Id="R79197d07595c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b2765c5c4da1" /><Relationship Type="http://schemas.openxmlformats.org/officeDocument/2006/relationships/notesSlide" Target="/ppt/notesSlides/notesSlide3.xml" Id="Ra842aacf575c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8f716c7f4c4a" /><Relationship Type="http://schemas.openxmlformats.org/officeDocument/2006/relationships/notesSlide" Target="/ppt/notesSlides/notesSlide4.xml" Id="R6d58cfbb44d6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a8b43d24423f" /><Relationship Type="http://schemas.openxmlformats.org/officeDocument/2006/relationships/notesSlide" Target="/ppt/notesSlides/notesSlide5.xml" Id="Rb39fd00a475e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5e181ae84670" /><Relationship Type="http://schemas.openxmlformats.org/officeDocument/2006/relationships/notesSlide" Target="/ppt/notesSlides/notesSlide6.xml" Id="Rd115709aff7d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5c981b8e45ae" /><Relationship Type="http://schemas.openxmlformats.org/officeDocument/2006/relationships/notesSlide" Target="/ppt/notesSlides/notesSlide7.xml" Id="R8df9b2c11cc4409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daca5f5e4c6d" /><Relationship Type="http://schemas.openxmlformats.org/officeDocument/2006/relationships/notesSlide" Target="/ppt/notesSlides/notesSlide8.xml" Id="R6d49259a9cd543e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9f15210e4702" /><Relationship Type="http://schemas.openxmlformats.org/officeDocument/2006/relationships/notesSlide" Target="/ppt/notesSlides/notesSlide9.xml" Id="R8a7a603d13594ef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5A4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605A116-B4FE-4D1A-8A97-1FB36FF3F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38CB86-7F2E-451A-BF15-1F64F4216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05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150" b="1" i="0">
                <a:solidFill>
                  <a:srgbClr val="F0DFC4"/>
                </a:solidFill>
              </a:defRPr>
            </a:pPr>
            <a:r>
              <a:rPr sz="6150" b="1" i="0">
                <a:solidFill>
                  <a:srgbClr val="F0DFC4"/>
                </a:solidFill>
              </a:rPr>
              <a:t>1%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FB0DD2-F747-40FA-BEEC-2F65F3BE4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2400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FFFFFF"/>
                </a:solidFill>
              </a:defRPr>
            </a:pPr>
            <a:r>
              <a:rPr sz="5250" b="1" i="0">
                <a:solidFill>
                  <a:srgbClr val="FFFFFF"/>
                </a:solidFill>
              </a:rPr>
              <a:t>Kanōsei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6FD364-CAB8-480D-904F-F7019A2A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813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0DFC4"/>
                </a:solidFill>
              </a:defRPr>
            </a:pPr>
            <a:r>
              <a:rPr sz="2550" b="1" i="0">
                <a:solidFill>
                  <a:srgbClr val="F0DFC4"/>
                </a:solidFill>
              </a:rPr>
              <a:t>咖啡、對話與 1% 的可能性。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1FA53F-E158-4731-B0E2-8B236DA7D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62350"/>
            <a:ext cx="781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FFFFF"/>
                </a:solidFill>
              </a:defRPr>
            </a:pPr>
            <a:r>
              <a:rPr sz="1875" b="0" i="0">
                <a:solidFill>
                  <a:srgbClr val="FFFFFF"/>
                </a:solidFill>
              </a:rPr>
              <a:t>一間以咖啡為入口、以有主持的深度交流建立關係的第三空間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7B8166-463C-4096-98AF-1E14ED57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800100"/>
            <a:ext cx="2571750" cy="4095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68B816-93EC-454B-BBA4-E3FC1891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257300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FFFFFF"/>
                </a:solidFill>
              </a:defRPr>
            </a:pPr>
            <a:r>
              <a:rPr sz="2175" b="1" i="0">
                <a:solidFill>
                  <a:srgbClr val="FFFFFF"/>
                </a:solidFill>
              </a:rPr>
              <a:t>午後雨光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6FD1E3-74BB-46AA-84B3-AD5EA759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7907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F0DFC4"/>
                </a:solidFill>
              </a:defRPr>
            </a:pPr>
            <a:r>
              <a:rPr sz="1425" b="0" i="0">
                <a:solidFill>
                  <a:srgbClr val="F0DFC4"/>
                </a:solidFill>
              </a:rPr>
              <a:t>Wet Wood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07A830-F77C-4CBE-AFB6-3AB4B492C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495550"/>
            <a:ext cx="1828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白天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咖啡與停留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C8CB98-E0DA-4EFF-9AD0-14538EA8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638550"/>
            <a:ext cx="1828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晚上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Salon 與同行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E1016A-29C1-4A55-9B9F-A319F3CEB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102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0DFC4"/>
                </a:solidFill>
              </a:defRPr>
            </a:pPr>
            <a:r>
              <a:rPr sz="1275" b="1" i="0">
                <a:solidFill>
                  <a:srgbClr val="F0DFC4"/>
                </a:solidFill>
              </a:rPr>
              <a:t>資金方提案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ED1998-9455-40E0-ADE2-B0CA136B5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103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ECE5D8"/>
                </a:solidFill>
              </a:defRPr>
            </a:pPr>
            <a:r>
              <a:rPr sz="975" b="0" i="0">
                <a:solidFill>
                  <a:srgbClr val="ECE5D8"/>
                </a:solidFill>
              </a:rPr>
              <a:t>工作版 0.1｜2026-07-03</a:t>
            </a:r>
          </a:p>
        </p:txBody>
      </p:sp>
    </p:spTree>
    <p:extLst>
      <p:ext uri="{BB962C8B-B14F-4D97-AF65-F5344CB8AC3E}">
        <p14:creationId xmlns:p14="http://schemas.microsoft.com/office/powerpoint/2010/main" val="43539128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278C025-2367-44EC-B7AB-BAA0C52FC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9C57AC-6725-4BE9-B2D2-5FF5BD29E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2BA05D-EAC5-4881-9CEC-06C88DCD1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6CE551-00FE-42C8-9C16-6DB75523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2C0494-38BA-4E8D-9496-4B365E76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0E63FE-3EE3-46C5-ABFC-9C829B67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786267-0576-4445-910A-7D43E9D5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CAPITAL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FCCD90-5004-4565-9F69-536263540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NT$356 萬涵蓋開店、押金與三個月 runway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CC092E-C2FF-4F6D-88A3-A9ED49C1E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NT$212.8萬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3A2AD9-E75B-4AFB-BA86-3AC1AAD5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納入預算的開店成本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2DDFED-67CD-4528-B492-327F764C9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NT$30萬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6E4A35-9948-43FC-846F-025A39D8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押金／預付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C7B129-C5F2-4D34-8D2E-13CA6E9F9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NT$113.1萬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F1874E-F552-4E64-94E1-2ABFCF218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三個月週轉金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C50826-BA22-4C35-95F6-A51DD5A38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90900"/>
            <a:ext cx="1074420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7797FE-2F21-4783-88EE-9616C4C5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004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裝潢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4BE6D2-A73E-4771-AFE7-71665441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2902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803F49-F999-4626-ACE3-24FDE7D94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004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NT$110萬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3523B3-C536-4FC4-B239-38567C6B3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243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生財設備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798D91-FD81-435E-BE1B-07158E4F5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52875"/>
            <a:ext cx="30099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D1141B-10F4-4AA5-A702-39D6527A2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2430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NT$61萬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316CCD-2AB3-4C6E-B6A7-26382D90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481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開幕行銷／品牌物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E9DDBF-3E2E-4D36-BC7D-BEB83EB46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276725"/>
            <a:ext cx="6858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CCB432-18E8-4D29-9B70-E8E0026A2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481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NT$14萬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29ABC6D-3372-41CE-8E6F-C7B3E82A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720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開辦／法規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43EC733-30DD-4009-9D1C-4A092C455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600575"/>
            <a:ext cx="326571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F03C9B-6FB2-4480-865D-BBC279D50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7200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NT$7萬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AAC2875-80A4-4F0D-A99F-7D52CD74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958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桌椅燈飾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4914A4D-707B-4A8F-82B0-A747AE81F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24425"/>
            <a:ext cx="282484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6C7081-C4BD-428E-94DE-E9271DD95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958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NT$6萬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0304A6-7BCD-4F12-AA30-B95D60F07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10744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6E746F"/>
                </a:solidFill>
              </a:defRPr>
            </a:pPr>
            <a:r>
              <a:rPr sz="1425" b="0" i="0">
                <a:solidFill>
                  <a:srgbClr val="6E746F"/>
                </a:solidFill>
              </a:rPr>
              <a:t>10 項仍待報價／確認；總額會隨店址與施工條件更新。</a:t>
            </a:r>
          </a:p>
        </p:txBody>
      </p:sp>
    </p:spTree>
    <p:extLst>
      <p:ext uri="{BB962C8B-B14F-4D97-AF65-F5344CB8AC3E}">
        <p14:creationId xmlns:p14="http://schemas.microsoft.com/office/powerpoint/2010/main" val="201710484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AF52E1A-B763-4A8C-81D6-CCC092403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540C13-99F8-4809-8B8E-6EE892F8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839FE3-9EFC-49E2-820E-446F4C867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D9CAFB-D4F1-4687-B6CC-49214F2DD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199DD8-2CAA-4E92-8FCC-5BE5217A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81DCA5-3499-46E8-9C6D-7637A31F0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4BF341-2348-4D67-A1A1-07D1D341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UNIT ECONOMICS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95D2AE-5597-4334-86D3-46BA020A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基準情境的損益平衡月營收約 NT$41 萬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162FE3-F297-419F-AE7B-30D6D67D0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43150"/>
            <a:ext cx="1962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8A200A-65BF-45DA-8C49-0DA6019C8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771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情境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DE95D3-CD7C-49B3-96AC-F7ED72B71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BC4712-4621-4A3B-ADF2-C215DCE00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月營收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216667-1A86-4406-A081-DCC57578C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94FA23-7C0C-48EF-9A1F-34BA1B924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毛利率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883E8A-A950-482A-B4EC-0B82C74AA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51D34-226F-4F16-8BB4-657309B24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月營業結果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6307BE-F435-4B14-A65E-137525FF5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43150"/>
            <a:ext cx="2362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1FB56F-1DAE-45FC-84CC-C5721D8B5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476500"/>
            <a:ext cx="2171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代表性日均交易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BF136F-901B-4C25-A632-66A2E78E8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B76C57-4245-4E48-B9FD-203588CEF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670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保守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48091A-A3F4-44CB-B24E-B1F3356DD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D5E58A-CB1B-419E-8AE2-10FC8A410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NT$34萬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D9520C-CD93-4E42-9888-4C28A9F9A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305EC6-788F-496A-86FB-7EBA07E6C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68%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0E7DE1-8869-4E9C-8868-12641FC5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A4E6EC-65AC-412F-BA79-41D9AD0F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984F45"/>
                </a:solidFill>
              </a:defRPr>
            </a:pPr>
            <a:r>
              <a:rPr sz="1350" b="1" i="0">
                <a:solidFill>
                  <a:srgbClr val="984F45"/>
                </a:solidFill>
              </a:rPr>
              <a:t>-NT$5萬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9CEBFCA-A7D4-4A2F-B2E5-F528E24B2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8575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F01D3A-3B2A-4673-9891-216B4EF78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670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50 筆／日 × NT$220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0ADE04-544E-4381-B153-7F2086488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6DF9D54-1C86-4E45-A90C-D4B1EDA4F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909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基準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527B8F-F4B3-4789-B8F1-C417F32D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8648242-7F02-4276-8220-8822EF5D3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NT$54萬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8785641-311D-438D-8F7F-D4FAD9CA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A47BE99-9281-41E3-ADD2-DE684AB6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70%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65242B5-D533-462B-BA95-62000DE1D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B71CC1-2D62-49A1-8F1C-3121B8374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A4638"/>
                </a:solidFill>
              </a:defRPr>
            </a:pPr>
            <a:r>
              <a:rPr sz="1350" b="1" i="0">
                <a:solidFill>
                  <a:srgbClr val="5A4638"/>
                </a:solidFill>
              </a:rPr>
              <a:t>NT$9萬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3797157-FCED-4C36-AFDC-37B49CD59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57CB06C-531F-454D-8064-CADAA42FB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909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65 筆／日 × NT$240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920FAEE-64A3-4953-8A61-BBBD44F05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267812F-6C77-4BAD-B959-51033974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成長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B031972-D03E-4843-895C-9F1886C5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99610D2-4EA4-4165-A226-6343A1FB7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NT$72萬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FBB9C42-7916-4035-ABFA-ABBC17076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4E0B3DC-C0BA-40CF-8460-E876E7669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72%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C9C71B6-643B-4245-85F4-E19B28933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1E26B45-0CF3-4EE4-8F19-32FAE0C18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A4638"/>
                </a:solidFill>
              </a:defRPr>
            </a:pPr>
            <a:r>
              <a:rPr sz="1350" b="1" i="0">
                <a:solidFill>
                  <a:srgbClr val="5A4638"/>
                </a:solidFill>
              </a:rPr>
              <a:t>NT$23萬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FFDA49C-C303-469D-B39E-8B24D97F5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3053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AF9E80A-B73C-47B1-B1F5-8FB20E442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148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80 筆／日 × NT$250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EB197F6-BF2D-47F6-AFAC-E52D5A46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76850"/>
            <a:ext cx="10744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固定成本以 NT$28.7 萬估算；原物料改按營收比例反映。客單、來客、毛利與活動上座均為工作假設，不是營收承諾。</a:t>
            </a:r>
          </a:p>
        </p:txBody>
      </p:sp>
    </p:spTree>
    <p:extLst>
      <p:ext uri="{BB962C8B-B14F-4D97-AF65-F5344CB8AC3E}">
        <p14:creationId xmlns:p14="http://schemas.microsoft.com/office/powerpoint/2010/main" val="12568920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7D2164-621C-418E-9156-87C0C0DBC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40A206-0D23-4B67-A61A-2F233EBCF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A44C44-4F7D-4336-A741-5C040380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D78AA-56F1-4D3B-986B-3ADC9D38D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EF1D1B-CD73-4CAD-ACC8-4635A02B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1E7245-E722-42FE-B1D2-635C446FC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5FBB3D-736C-47FB-949A-72CE4D2DC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VALIDATION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C54648-B263-4AA4-8F92-42E518B6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先證明回訪，再擴大產品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1AA651-F44E-4B44-8AD6-0EBCC811F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開幕前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047981-3B72-44AC-A5C7-A34273403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5E698A-56D4-4EB1-9C10-BC9301BAC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完成店址、法規、施工、設備與菜單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試辦 2 場 pop-up Salon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EE2EC7-5F73-4367-A301-46957CDD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0–3 個月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33A144-FA19-42C4-9540-EEE98AE9E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F08FE4-5A36-472C-8771-5C0035448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只驗證 Open Table／Salon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記錄上座、回訪、加購與貢獻毛利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9F159C-F5B6-49DC-838B-BA17D996B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4–6 個月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37DAA0-E0BF-4E9C-890C-6E320397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7B4BE1-9FDD-474D-A8B1-7927B0D74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推出第一個 6–8 人 Circle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標準化主題、流程與主持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247631-68EE-4BF1-87CE-89449A1D6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7–12 個月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085DD3-2952-4947-8267-81477B0DA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F1D78F-6327-4026-8C8E-BA12F7432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邀請 15–30 名創始會員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檢查留存、介紹與安全感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DE9586-067D-488F-B823-6FD711BC5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33900"/>
            <a:ext cx="107442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C93E6D-78F8-4208-AA12-C08469E2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活動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7FDC7E-ACD0-4912-A25D-E425F8FF4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上座率、每場貢獻毛利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27AB30-D8D8-4537-88D4-2EEF3AA8E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關係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F96B85-C124-444D-84D5-536AB2F9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30／90 天回訪、再次報名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794D03F-CF1A-4625-8CC6-41D82DF73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品牌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3555AD-5EF2-49B2-BC99-AEE5B703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客人能否說出活動價值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AFBA74-7765-4CEC-B886-490EBA0C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財務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DB4F9AB-B033-4169-8FDA-B2C5B1A6C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餐飲毛利、現金 runway</a:t>
            </a:r>
          </a:p>
        </p:txBody>
      </p:sp>
    </p:spTree>
    <p:extLst>
      <p:ext uri="{BB962C8B-B14F-4D97-AF65-F5344CB8AC3E}">
        <p14:creationId xmlns:p14="http://schemas.microsoft.com/office/powerpoint/2010/main" val="98041934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7438FE-4122-4F95-AC4A-913252C27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9AB2EA-297C-4D12-938F-02332874A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9DEE4C-CA9E-4C67-A8C0-9D0BA546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C7AEBB-B74A-4C4F-9FA4-98A116E22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9F8ACA-335C-4348-BE7D-13C7BF227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3D37F7-0FA4-4FBC-BA8F-E3A05DA59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5DC99B-BA56-4E3D-9A24-F6FFDDD18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THREE-YEAR PATH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855741-F336-41D7-969D-55A0FB806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前三年只做一件難的事：把單店關係密度做深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857C23-38CF-4697-9E20-78F9465A9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9230D4-D054-49A1-A5DE-981B3255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FE4FDF-39B5-4666-905F-0BA0CBCCF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Year 0｜落地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2D67E0-2FCA-43A6-BE99-834FC5FAD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完成首店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建立日常咖啡品質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用 Salon 驗證主題、主持與回訪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5B18F2-C238-4331-BD7C-B451AC1DD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E05F5A-675C-40D1-8D6D-A90CF30F5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3FD418-B725-4949-A3CB-A7A98F9B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Year 1｜穩定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8201E5-692C-4C8C-AEB2-2FEBF0DD9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標準化固定活動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測試 Circle 與 15–30 名創始會員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建立資料與社群 SOP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2A393D-4AEA-4561-AD24-4E7E70B0C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718C6D-B6A3-471B-8B88-88F136484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06A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FA245E-2644-4E8D-85D2-DD8A871B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806A59"/>
                </a:solidFill>
              </a:defRPr>
            </a:pPr>
            <a:r>
              <a:rPr sz="1800" b="1" i="0">
                <a:solidFill>
                  <a:srgbClr val="806A59"/>
                </a:solidFill>
              </a:rPr>
              <a:t>Year 2–3｜深化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0DD0A8-3C53-4172-9CD2-7EBAE4249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提高活動與包場貢獻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建立較可預測的第二收入曲線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先守住單店品質與現金流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BD18A5-4880-4DD0-A57E-26B3C1B2D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14950"/>
            <a:ext cx="107442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320864-1593-4DEB-BD97-6CB084F43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48300"/>
            <a:ext cx="1036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5A4638"/>
                </a:solidFill>
              </a:defRPr>
            </a:pPr>
            <a:r>
              <a:rPr sz="1575" b="1" i="0">
                <a:solidFill>
                  <a:srgbClr val="5A4638"/>
                </a:solidFill>
              </a:rPr>
              <a:t>前三年不把展店、retreat 或大規模會員成長寫成承諾。</a:t>
            </a:r>
          </a:p>
        </p:txBody>
      </p:sp>
    </p:spTree>
    <p:extLst>
      <p:ext uri="{BB962C8B-B14F-4D97-AF65-F5344CB8AC3E}">
        <p14:creationId xmlns:p14="http://schemas.microsoft.com/office/powerpoint/2010/main" val="10247858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101648-A727-4AAD-880F-EABA2D28A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894EE0-825E-49B6-AB40-6F7BA128D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0090E2-4B1D-46FC-A8F4-B13A718C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90DAEC-356A-4774-A640-93ED278C9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BFCA2C-7A9F-468A-B261-D3DEAC2D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8747B4-FA1E-41CF-9598-671F868B0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5DA89A-EC32-41C7-A7F1-5D68317E7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USE OF FUNDS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07D5B2-32FA-44B3-9CD2-B5D6C0FB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NT$356 萬是專案總需求，不是單一資金方的募資額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00C914-FAA6-4709-83D2-D073B389D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7170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NT$212.8萬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5E8A24-A2B6-49E3-9E72-60D40A649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開店與設備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35B0CB-C9A8-4AB4-81ED-4FF5ECE16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7170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NT$30萬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3FECB5-1279-4EC7-B1F4-A9FE7DE2A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7622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押金／預付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BC141A-8EEC-4822-A9F7-9ECC6B119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7170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NT$113.1萬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D06A66-B50E-4CC7-8CAF-BDFBF532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622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營運週轉金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3B66EC-2D5E-49EB-A42B-ADC7F68D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1074420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D73194-CD8C-4A2A-B48D-7608E7F75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909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5A4638"/>
                </a:solidFill>
              </a:defRPr>
            </a:pPr>
            <a:r>
              <a:rPr sz="1875" b="1" i="0">
                <a:solidFill>
                  <a:srgbClr val="5A4638"/>
                </a:solidFill>
              </a:rPr>
              <a:t>尚待確定的資金組合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D27356-BD64-4676-91CD-4F5E9064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8150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創辦人自有資金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BC7E41-2320-4726-8D81-7E2CD096F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38150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銀行／創業貸款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AF7DEF-F31F-41AD-9930-2875B611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38150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股權或其他資金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99EDEB-9D79-4DB9-B3E4-92F7C88D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19750"/>
            <a:ext cx="4286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856DA7-0071-42C1-9FC9-FBECE6AF4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7690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本版不承諾股權、估值、利率或還款條件</a:t>
            </a:r>
          </a:p>
        </p:txBody>
      </p:sp>
    </p:spTree>
    <p:extLst>
      <p:ext uri="{BB962C8B-B14F-4D97-AF65-F5344CB8AC3E}">
        <p14:creationId xmlns:p14="http://schemas.microsoft.com/office/powerpoint/2010/main" val="51570283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B2B15E4-892F-4B4A-896E-89E1B9DD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CD1D46-D11D-40F6-9EA4-1F09B14D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439F5E-28D3-4C01-A516-F1FF4BD41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1691CF-D93C-40FF-901D-09E93150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F4630E-FFCA-4ACA-BDFF-EB6ACEB1E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6ECB79-0F94-4D73-AE8A-3157FB8B4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3D818A-F1F7-44C8-B36A-193B5D48B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RISK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EE782C-1888-4533-B411-830655642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情境模型把風險攤在檯面上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765174-6850-4F36-8CDB-E06A2789B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33600"/>
            <a:ext cx="32766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EEDDD9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A9761C-69BD-4C0B-8CB9-92A90721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33600"/>
            <a:ext cx="762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84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FB149B-B16D-4F92-8DA9-37D4B2468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2410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984F45"/>
                </a:solidFill>
              </a:defRPr>
            </a:pPr>
            <a:r>
              <a:rPr sz="1800" b="1" i="0">
                <a:solidFill>
                  <a:srgbClr val="984F45"/>
                </a:solidFill>
              </a:rPr>
              <a:t>保守情境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D7379D-FF98-4786-90C8-5BC72B173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28194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月營收約 NT$34.2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月營業虧損約 NT$5.4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週轉金可支應約 21 個月同等虧損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C6C69F-6B07-482D-B0A4-2A3912AE1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33600"/>
            <a:ext cx="32766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8ABF81-C04B-4B38-AD5F-156706A32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33600"/>
            <a:ext cx="762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ED8A45-9687-45B9-A615-F5BBBD99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32410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基準情境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624920-B52E-45F3-A9B9-FE67E0B30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781300"/>
            <a:ext cx="28194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月營收約 NT$53.5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月營業結果約 NT$8.8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損益平衡月營收約 NT$41 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6F05AC-A692-4D4D-BE05-80D07E11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33600"/>
            <a:ext cx="32766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260C0F-64F8-4ADA-B4B9-C8AF7C85F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33600"/>
            <a:ext cx="76200" cy="2876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3BED70-3D9B-40B3-A70C-DF522A4C6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2410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成長情境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BFDBB2-4E32-45BD-8CCB-36A79F50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81300"/>
            <a:ext cx="28194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月營收約 NT$72.1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月營業結果約 NT$23.2 萬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需同時驗證日均 80 筆與活動頻率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EE612C-BFFC-4B28-82F4-769F3A72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91150"/>
            <a:ext cx="1074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303633"/>
                </a:solidFill>
              </a:defRPr>
            </a:pPr>
            <a:r>
              <a:rPr sz="1500" b="1" i="0">
                <a:solidFill>
                  <a:srgbClr val="303633"/>
                </a:solidFill>
              </a:rPr>
              <a:t>主要風險：店址與租金、施工追加、來客不足、活動回訪不成立、創辦人產能。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E34AC2-FE8E-4D75-B6F9-5FA6FB7F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72150"/>
            <a:ext cx="1074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E746F"/>
                </a:solidFill>
              </a:defRPr>
            </a:pPr>
            <a:r>
              <a:rPr sz="1350" b="0" i="0">
                <a:solidFill>
                  <a:srgbClr val="6E746F"/>
                </a:solidFill>
              </a:rPr>
              <a:t>控制方式：簽約前法規／工程初評、分階段推出產品、追蹤貢獻毛利與現金 runway。</a:t>
            </a:r>
          </a:p>
        </p:txBody>
      </p:sp>
    </p:spTree>
    <p:extLst>
      <p:ext uri="{BB962C8B-B14F-4D97-AF65-F5344CB8AC3E}">
        <p14:creationId xmlns:p14="http://schemas.microsoft.com/office/powerpoint/2010/main" val="105230725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E2BDE54-0D42-464B-B1FE-9429B8E92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78A9F6-F8A1-45A9-BC6C-3BD20A1C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8A7A87-FC0B-4CF1-82B5-4272D6C50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1BBBC5-16CA-4863-9DDA-91B49134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A47AD6-F6FE-4E2E-86C7-D9D25EDB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EC9FD6-3F97-4C68-B4EA-43DCB39E0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7B942E-7AF6-4486-8E1D-F0F7D3C6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NEXT STEP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07B9F1-F93F-48C0-A881-A602AF93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先補齊店址與現金流，再決定資金組合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0C9F52-275A-4E31-8F23-798C4B177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419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5A4638"/>
                </a:solidFill>
              </a:defRPr>
            </a:pPr>
            <a:r>
              <a:rPr sz="2025" b="1" i="0">
                <a:solidFill>
                  <a:srgbClr val="5A4638"/>
                </a:solidFill>
              </a:rPr>
              <a:t>進入正式財務審查前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DE80B9-C4EA-42A8-A5CE-867FA70C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95600"/>
            <a:ext cx="5905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01  確認店址、租金與施工條件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02  完成 12–18 個月月度現金流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03  以菜單與來客驅動營收／毛利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04  確認 Ryan、Phoebe 的自有資金投入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05  決定貸款、股權或混合資金方案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0C82AC-F5F3-4ACE-B750-11E40B8E9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133600"/>
            <a:ext cx="42291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57C77C-B5E9-457C-BD99-0D575223C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476500"/>
            <a:ext cx="3505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本輪希望確認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775A54-1833-4C1B-9FBC-EC15F31BF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143250"/>
            <a:ext cx="323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資金用途是否合理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情境假設需補哪些證據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適合的資金形式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正式審查所需資料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E5D2AB-54CC-4F5B-A010-F2B135B9C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67350"/>
            <a:ext cx="10744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5A4638"/>
                </a:solidFill>
              </a:defRPr>
            </a:pPr>
            <a:r>
              <a:rPr sz="1875" b="1" i="0">
                <a:solidFill>
                  <a:srgbClr val="5A4638"/>
                </a:solidFill>
              </a:rPr>
              <a:t>這是一份開啟審查的工作版，不是投資條件書。</a:t>
            </a:r>
          </a:p>
        </p:txBody>
      </p:sp>
    </p:spTree>
    <p:extLst>
      <p:ext uri="{BB962C8B-B14F-4D97-AF65-F5344CB8AC3E}">
        <p14:creationId xmlns:p14="http://schemas.microsoft.com/office/powerpoint/2010/main" val="72457205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D208BB-01FE-413D-B9B4-A09B95BF0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7BD11D-153D-44E5-95D7-3C4BCB794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1A6CC6-7E28-4223-B2C9-B0FBC54A0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A4B12B-9E53-4D80-A900-64C227C5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1B4C9B-C89F-44D2-9272-DC8A95746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6A977F-B3FA-42CA-A436-9860EACD8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795F59-2D36-4076-88DF-350836F8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THE NEED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CC536A-412B-41A3-9B0D-844D97506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城市有座位，卻不一定有能安心交流的位置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363ECC-E9F2-49FC-AAD1-95DC11371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1038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303633"/>
                </a:solidFill>
              </a:defRPr>
            </a:pPr>
            <a:r>
              <a:rPr sz="1875" b="0" i="0">
                <a:solidFill>
                  <a:srgbClr val="303633"/>
                </a:solidFill>
              </a:rPr>
              <a:t>家與工作承載責任，一般消費場所承載短暫停留；仍在尋找方向的人，需要一個不必先證明自己、也不被強迫社交的第三空間。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E6813F-2E32-41F0-AF69-A67AC1427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647688-07FA-423A-B704-E5CBDCB0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ED19FD-663A-4925-869A-0F1CB3962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日常可進入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2F30CF-204F-415C-950F-85F00299E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不需會員資格，一杯飲品就能自然坐下。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DA25AC-5E1B-4769-98CA-774365E04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410C12-08EF-4335-9B94-F21614B9C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3D3F03-CEA6-4A52-9FFD-C0DC43B19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交流有品質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A668AC-2CFB-48A5-8813-DC2A8BBEA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以主題、主持與界線，降低尷尬與噪音。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4D6BC2-4F94-46F1-939B-CCF58103D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DCEA5C-0D9D-4DB9-BE36-CF8FFF04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06A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BE587E-DFF6-4B8D-9F1D-81780E85D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806A59"/>
                </a:solidFill>
              </a:defRPr>
            </a:pPr>
            <a:r>
              <a:rPr sz="1800" b="1" i="0">
                <a:solidFill>
                  <a:srgbClr val="806A59"/>
                </a:solidFill>
              </a:rPr>
              <a:t>回訪有理由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400C8F-8D0F-4A53-89FE-4394CC9E4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讓一次對話能延伸成活動、Circle 與歸屬。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4E8BD3-FBF8-4B6E-AE22-D8CD0C89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05450"/>
            <a:ext cx="3333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3E7FDF-01FF-4921-8D93-94BBE432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626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品牌觀察｜仍待 Persona 訪談驗證</a:t>
            </a:r>
          </a:p>
        </p:txBody>
      </p:sp>
    </p:spTree>
    <p:extLst>
      <p:ext uri="{BB962C8B-B14F-4D97-AF65-F5344CB8AC3E}">
        <p14:creationId xmlns:p14="http://schemas.microsoft.com/office/powerpoint/2010/main" val="32046661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AAD788B-C9D5-4994-B937-BBCE13474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62DA9B-D70F-4002-99FB-F755D31E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3302E9-FE89-4454-BDF5-21E17DB5B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D12D18-161D-4462-BE63-6D1E9A816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B3CEC7-ED51-4827-BB78-97A363F1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6B5B41-A91E-4B84-886E-7BECDE57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CCCFE7-E8F1-4B29-AAA5-C3786F4BA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THE IDEA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4530E0-1497-4B2F-9513-D48C0639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咖啡讓人進來，主持讓關係發生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F17307-F846-4B38-A3C2-7241683FA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022634-3CCE-44D0-866E-BC1FCD957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4FD839-52B0-4986-830C-45C76DA8E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進來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BF85FD-51C7-4AB2-B357-7D5728E19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咖啡、甜點與一個舒服的位置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626888-0DD2-4380-A5F8-B6831ED8D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30C107-7979-4B16-AC84-17E8A2F10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097E50-3671-42ED-BCD1-03B56822A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發現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40F3F5-B562-4894-BFB6-B6B342457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問題卡、Seed Wall、Thought Archive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3A683D-7768-4FDD-9C6B-A0779BE7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7CCA82-40F3-4B03-BBA0-1B13014E5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42BF79-8A78-4E0E-B763-4D1FF3A2B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參與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279039-9B6D-477A-809C-5117C33C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Open Table、Salon、Workshop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69DC5F-042E-40DF-8A86-AE6643AD2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4A07DB-ADDC-4C26-9D67-27585C15B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2FB753-1A74-48B6-A10E-107F548A9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同行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F79ECA-CED6-41AE-8EAC-ECB96A0A6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Possibility Circle 與會員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76043A-5D48-483D-83F7-7F442EAB0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19650"/>
            <a:ext cx="107442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33A2A1-E74A-4C02-9F12-7F79A57E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067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不是把咖啡店加上活動，而是讓同一個空間在不同時段承接不同深度的關係。</a:t>
            </a:r>
          </a:p>
        </p:txBody>
      </p:sp>
    </p:spTree>
    <p:extLst>
      <p:ext uri="{BB962C8B-B14F-4D97-AF65-F5344CB8AC3E}">
        <p14:creationId xmlns:p14="http://schemas.microsoft.com/office/powerpoint/2010/main" val="120806080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B400A1-518D-4AB0-997B-CBA1D9B06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AEB51F-618E-4C5C-8CA0-820493A27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1A696A-4238-4768-A1DC-D139090C1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9C71E3-BCC6-4A07-9AB5-D7E6F339A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92CADD-25DE-40FE-A267-0EBBFD8E8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FFC1F6-B2F3-4CE3-A7D6-373444DFA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698D35-192B-4C1F-82A1-1DD577BC9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AUDIENCE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94B559-8274-428E-A789-185D8712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我們服務的不是某一種職業，而是同一種人生狀態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58C3FB-45B1-4747-B353-7D5775A17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64F6EB-EC12-453E-935A-8F65BE1A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A4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10B2C3-94E5-49B4-8585-5D97F4E7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5A4638"/>
                </a:solidFill>
              </a:defRPr>
            </a:pPr>
            <a:r>
              <a:rPr sz="1800" b="1" i="0">
                <a:solidFill>
                  <a:srgbClr val="5A4638"/>
                </a:solidFill>
              </a:rPr>
              <a:t>正在轉向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A1187F-F492-4794-BC24-3C9F4272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25–35 歲上班族、轉職者與重啟中的人。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仍然想找出路，但缺少能喘息與整理方向的環境。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B569B5-F25B-4917-AE86-FBCD2B6EF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5460E1-85B2-4C6C-93E1-63AC76CE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E1E8C5-BA4F-4A27-8F48-D599158C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獨立工作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186FCF-D453-4D66-A6ED-7468096FE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自由工作者、創作者與接案者。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需要的不只是座位，而是能遇見不同觀點與可信任關係的地方。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0D658E-D0FD-440F-B135-85DFCFC48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D942DD-2350-4F87-8BC2-1F7D3BCB0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A2C121-A2B3-4473-96FD-05617DB6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在地回訪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319D4C-B3A6-4E89-95EE-2285727C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需要穩定第三空間的附近居民。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入口必須日常、親近，不應像私人會所或高冷藝廊。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2A863C-6E7D-4E90-8205-110B92BC0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6E746F"/>
                </a:solidFill>
              </a:defRPr>
            </a:pPr>
            <a:r>
              <a:rPr sz="1425" b="1" i="0">
                <a:solidFill>
                  <a:srgbClr val="6E746F"/>
                </a:solidFill>
              </a:rPr>
              <a:t>共同特質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ED68CB-1FA5-4AD9-8107-C462163AD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577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303633"/>
                </a:solidFill>
              </a:defRPr>
            </a:pPr>
            <a:r>
              <a:rPr sz="1575" b="0" i="0">
                <a:solidFill>
                  <a:srgbClr val="303633"/>
                </a:solidFill>
              </a:rPr>
              <a:t>open minded｜喜歡想法交流｜不認為人生只能有一種答案｜仍願意為可能性採取行動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753E47-834B-4CEA-8BCF-2AB611DB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3905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508C12C-C201-471A-B537-44584B9CB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81650"/>
            <a:ext cx="3905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工作假設｜需 8–12 次訪談與 pop-up 驗證</a:t>
            </a:r>
          </a:p>
        </p:txBody>
      </p:sp>
    </p:spTree>
    <p:extLst>
      <p:ext uri="{BB962C8B-B14F-4D97-AF65-F5344CB8AC3E}">
        <p14:creationId xmlns:p14="http://schemas.microsoft.com/office/powerpoint/2010/main" val="281786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77D1CB-92C8-4A39-B165-FBFA6BA0F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253F99-69E3-4BD4-ADE4-F0719C38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BAC5F3-8363-43AC-A198-03F42364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304894-0DCC-4ABE-9A74-6FCFC9227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4099BA-443B-45FA-9E38-B16BD1821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B595FC-EC59-434E-8CA4-2440C1097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A69A14-B046-485A-9F04-5D25469D3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JOURNEY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EF7B58-6C09-415E-986D-5108DE350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每一次回訪，都比第一次更有深度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2350AA-D10C-4214-A3EB-59AAAF306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62200"/>
            <a:ext cx="1847850" cy="236220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765AF8-B73D-4E30-AF86-8B3B64F6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336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34FA9C-0050-4E20-B54D-D18A8F202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337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咖啡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5CA2EA-AE48-40BE-95E9-110138864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第一次進門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FD8BB4-4EA3-43B7-B716-06024A34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672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NT$220–250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32713A-487D-465C-A2E6-A94A67F0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686050"/>
            <a:ext cx="1847850" cy="219075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5142A9-58F2-4773-B203-4D2B476D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8575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69CDB3-C313-44E6-BEC5-FD9F29A6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257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Salon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959275-E2C1-4D8F-8DF3-74C4E803A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75285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第一次深度體驗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59C5E7-5C49-4EA0-89BA-0184C0F95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4196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NT$650–850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80C4E5-7B98-44A5-942B-62E513A40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9900"/>
            <a:ext cx="1847850" cy="201930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21A211-07C5-47B7-A056-A79D1CF8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813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EC71E2-4DF0-49C3-B0C0-F9D4BD007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5814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Workshop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17948A8-31E6-4FF3-8BE6-36C508B03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0767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主題探索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73CFDF-5578-4F81-BE66-2D7285D35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720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NT$1,200–2,400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CDB464-8BAC-4132-A3CD-37F9EBC38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33750"/>
            <a:ext cx="1847850" cy="184785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843612-6CAA-42E0-9692-DCACE8648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5052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90B329-FCD4-4501-ABA4-17C5CFCF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9052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Circle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3F914E-31C5-46A8-BD2C-7BB4AAB2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40055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4 週同行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75A6698-6873-40EB-A106-1C80137B5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7244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NT$3,600–5,600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D87A071-24E9-4131-9D4B-C8518EA80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657600"/>
            <a:ext cx="18478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AB173D-8D59-49CA-A425-13DA8310F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8290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D6DC2F-36A8-456C-9558-2C1993A01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2291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會員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8585E0-FA44-46B4-97D0-144C142CE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7244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長期歸屬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C0523D-9755-43BC-A44F-AAF5E5110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8768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驗證後推出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DADA96-7679-44C4-8CE6-01BD72051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38800"/>
            <a:ext cx="1074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先驗證回訪，才增加關係密度與承諾。</a:t>
            </a:r>
          </a:p>
        </p:txBody>
      </p:sp>
    </p:spTree>
    <p:extLst>
      <p:ext uri="{BB962C8B-B14F-4D97-AF65-F5344CB8AC3E}">
        <p14:creationId xmlns:p14="http://schemas.microsoft.com/office/powerpoint/2010/main" val="15168660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C9A7DE-F009-44A8-9630-6C6D543CE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4B3A5F-282C-4A57-ADF9-3760392F1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1F3CB9-A47D-4AB4-AC38-F34DFABA0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3DE174-A630-4993-9417-DBA932A50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223918-FFF6-45CB-9F5C-FF2D0D497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B43A13-268E-4FA3-A373-5387F0FC7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9FC9E2-523A-4782-844D-2EE90FA4D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BUSINESS MODEL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8BF1C-5BBA-4380-AF72-C547B6C4B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第二收入曲線建立在被驗證的回訪上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0F88FA-A3B1-4D70-A500-16976638C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81200"/>
            <a:ext cx="107442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收入不是同時全開，而是依序驗證：咖啡建立信任，活動帶來首次深度體驗，Circle 承接高價值支持，會員提高回訪可預測性。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FEA6A0-C63A-4A42-AABA-D4D8C8AB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B8A9DB-DE2F-4EAB-AA54-67CDB036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產品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C77191-1C31-4E5B-9408-C77D60F1D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8575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BCD009-B474-4125-806C-2CC6EB100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9527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角色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115D5F-34D5-4C23-B514-8BBC5A39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5EAF9E-D0D8-4719-BA21-CFDFF0F12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527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頻率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1D76AF-13C3-4B45-9578-11EDCAE5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575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CBFABC-FBFD-41CC-A9E5-F502007A1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9527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收入邏輯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92013B-0C58-4BC7-977E-0CB6FC346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FBA6B5-3637-4323-B57D-A663CDC6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099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咖啡／飲品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0ADA3C-C671-4C7A-816B-BDAD2F3DF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3147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556123-F345-4783-81A6-B89517237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099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日常入口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9ACF8A-B5D8-40D5-95BB-65CC07AE3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3147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F76877-BDC5-4292-B091-169AC6D90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每日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A8884E-AD53-4A9C-957F-30EAAC24F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147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8462E29-3717-4AF4-8F22-6E31483DC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099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客單 NT$220–250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BF715C-E7FC-4859-A075-A95E8180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719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5DD96D-562C-451E-AFB6-DAFFAFD11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671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Salon／Workshop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732B522-3F43-4E72-8FB0-74A374903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7719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007C71-32E3-4154-8CFE-0B30FB801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8671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理解品牌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AE35F5C-3BC8-4D96-B9E2-5272140C0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7719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216312E-6C4F-4A0F-A2C0-A9E8D21D5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8671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每月固定檔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6FC6C9F-1F8C-4C23-80BD-81684AD8B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719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517D9AB-C6E9-4AAE-8E41-9E4D6DFDC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8671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售票＋飲品加購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A9453A1-0FCA-4E61-A88C-A91BF793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291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5CE75A1-B611-4AC9-9FC8-02F4181A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243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Possibility Circle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2C5AFA9-40A1-4996-B342-1B5C686F2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2291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499D38F-644C-480F-AE2C-F26E3885F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同行與轉變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464136C-A236-4027-863B-716B97D3E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291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B18FC44-CF7B-4606-B6C5-9080DE9B7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243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4 週一期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F34A878-8CC9-42AF-91C9-C1BCD0737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291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5F763C2-6756-4207-810A-916620C45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3243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高關係密度收入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9BD63E1-48C0-43B3-8388-585385DF2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39544B4-0E1C-49EB-999C-64FF4C1F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815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支持型會員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A525D70-2302-4639-9167-5169DD648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6863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15FAD21-DB4B-4CB2-B6D9-F14B466B4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7815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歸屬與優先權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4B77E18-8BE6-4EAB-A0BD-C235C0D2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6863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588870B-1AC9-4AE7-B89F-2CE867DE4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7815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驗證後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1DDD770-9F97-4479-A06D-FCC370E4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863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7CC86A4-9C0D-421C-B6AA-1AEC4E799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7815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不是活動吃到飽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A773332-1350-4B04-B1D8-A3F64A243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8313610-32CF-41A0-AF17-60B53562C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品牌相容包場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3FBA597-2F23-49B1-964C-3B652728C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1435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EF45BD3-D1AF-49F3-A340-97AE6BB3E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2387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利用非尖峰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818CAB5-6723-42AE-9EF8-0A3C0FDF0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51435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7E2489B-8C53-4190-B0DE-CDC0D389B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2387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精選承接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3E88ED5-9FD5-408C-A779-84E823D5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1435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870E439-6EDA-46AE-9BB2-AA46B2839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2387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團隊 reflection 等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9E278D6-5338-42EB-97C4-170B1CA8E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72150"/>
            <a:ext cx="3143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AB768BD-3B9E-4984-AEE0-014B480F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定價為工作區間，不是開幕承諾</a:t>
            </a:r>
          </a:p>
        </p:txBody>
      </p:sp>
    </p:spTree>
    <p:extLst>
      <p:ext uri="{BB962C8B-B14F-4D97-AF65-F5344CB8AC3E}">
        <p14:creationId xmlns:p14="http://schemas.microsoft.com/office/powerpoint/2010/main" val="184870359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7131F3-05CD-4574-85B7-D2D3B9CDC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DFEF28-B053-4636-A427-9945F2338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0D7345-C976-4E08-B202-CBBBAC244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CDC135-2603-442A-8819-E3803B354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0E0535-0E8E-4354-BC7E-71E8C1395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92A556-5713-45A2-B8CD-275ED2A7B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576430-8605-4E85-8A7A-E5FD5F998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SPACE MODEL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536617-9B68-412A-B017-9850C9C3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同一筆租金，在白天與夜晚服務不同需求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A2923E-A4C3-41BE-A561-73C0C2AB4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5067300" cy="323850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81CC84-1BC5-42CD-9910-89FD25264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76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10:00–17:30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64ADD1-0A46-4313-AC87-8DB88B64D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337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5A4638"/>
                </a:solidFill>
              </a:defRPr>
            </a:pPr>
            <a:r>
              <a:rPr sz="2625" b="1" i="0">
                <a:solidFill>
                  <a:srgbClr val="5A4638"/>
                </a:solidFill>
              </a:rPr>
              <a:t>白天是咖啡與停留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D16751-543C-4AAD-B397-147DB60F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4095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咖啡吧檯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雙人桌與個人座位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閱讀、短暫停留、自然交流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9853E5-346A-4A6B-89BE-D2922C33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90750"/>
            <a:ext cx="5067300" cy="323850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2BB713-BDEA-47E2-AC3E-DA1BB164B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76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18:30–21:30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E134F9-E73F-445D-98E4-58F13C0D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337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5A4638"/>
                </a:solidFill>
              </a:defRPr>
            </a:pPr>
            <a:r>
              <a:rPr sz="2625" b="1" i="0">
                <a:solidFill>
                  <a:srgbClr val="5A4638"/>
                </a:solidFill>
              </a:rPr>
              <a:t>晚上轉成小型 Salon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78AA7C-CDA3-4449-8AF9-32DEB5EE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38550"/>
            <a:ext cx="4095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12–20 人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可移動桌椅與長桌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有主持的對話、Workshop、Circle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E2B02-E143-44AC-B428-68C50598B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15000"/>
            <a:ext cx="1074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空間不靠大型活動撐場，而靠可重複的格式提高坪效與回訪。</a:t>
            </a:r>
          </a:p>
        </p:txBody>
      </p:sp>
    </p:spTree>
    <p:extLst>
      <p:ext uri="{BB962C8B-B14F-4D97-AF65-F5344CB8AC3E}">
        <p14:creationId xmlns:p14="http://schemas.microsoft.com/office/powerpoint/2010/main" val="57577962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64E31C-D06E-4D36-A366-37A7D93B1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F8AD09-513D-40A4-B994-521EB3F92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664BE5-A583-4D0A-8C32-1D6800BE9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3DC291-05FE-48B9-BA51-AA83F9FA8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BD765A-4857-4047-9498-47880A1E3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D426C6-3F37-4DA3-9168-60ABB386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60DBD4-E943-42B1-B054-C67367B60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FIRST STORE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468F78-7919-4A62-8987-5C5FB38D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首店先求可營運、可轉換、可合法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D2E721-9159-4B33-8BFA-875442DC5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22–32坪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4B9B4D-31D4-4EF3-8A80-89F2A5167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坪數工作假設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C2F7F7-7409-4ACC-9133-22155074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24–32席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AD2E3B-04F1-41D9-B77E-7346FB21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日常座位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FBCC06-6D2A-4940-947A-7E7B9B98A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12–20人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033B67-25F0-44E7-A681-B1654B6F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活動容量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8477AC-546B-4AFF-B4A0-3C48065C8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806A59"/>
                </a:solidFill>
              </a:defRPr>
            </a:pPr>
            <a:r>
              <a:rPr sz="3150" b="1" i="0">
                <a:solidFill>
                  <a:srgbClr val="806A59"/>
                </a:solidFill>
              </a:rPr>
              <a:t>NT$8萬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C801FE-4047-4265-AC97-76BB54A9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月租模型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6CEADE-5E56-47AB-8111-DA0A2E477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07442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221520-8FFD-4E67-A383-DD03D4D6F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交通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D5A5A9-2E02-4AC6-8536-62793ADF4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638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捷運步行約 8–10 分鐘內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CB972D-6A08-4087-8E87-06007C754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385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樓層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D7A62A-03DA-47A0-AC8B-1869B1F2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638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一樓優先；入口清楚的二樓亦可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C30F79-1644-4D90-A2DD-731D66352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1960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法規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14B101-A441-444D-A150-52D6EAA5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4196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可合法登記餐飲，使用執照與消防先確認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CC5AA87-6E8C-47FB-BFDE-F9D7AAF10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1960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工程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27E529E-02A9-40B0-AE8F-CE7CDCD0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4196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給排水、電力、吧檯動線與噪音條件可行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8CFBF5-493A-4328-9B33-A778527BD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53100"/>
            <a:ext cx="4286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C1718A-2694-473C-8349-9AE9DDD68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102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尚未選址｜簽約前須完成法規與工程初評</a:t>
            </a:r>
          </a:p>
        </p:txBody>
      </p:sp>
    </p:spTree>
    <p:extLst>
      <p:ext uri="{BB962C8B-B14F-4D97-AF65-F5344CB8AC3E}">
        <p14:creationId xmlns:p14="http://schemas.microsoft.com/office/powerpoint/2010/main" val="3913550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37282E-C088-4AB3-96F0-6F584A895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ACED53-1409-4B25-86E7-0DE334566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D6493A-21A2-47CA-BA26-4F38576E5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資金方提案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53A0B1-81D5-4C94-B300-FAB8BE2AD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0D3E87-EF26-42BF-BE46-5F0D84C4B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C9D32A-431F-4D45-AD0E-A3BBF234A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C9E3E1-BEFF-45A6-83B5-C808E855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TEAM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587C68-4040-4B88-8313-00AE5AD9A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品牌營運與咖啡專業，由兩位創辦人各自守住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28A56C-8756-482E-BC58-764BDAE7B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5067300" cy="3009900"/>
          </a:xfrm>
          <a:prstGeom xmlns:a="http://schemas.openxmlformats.org/drawingml/2006/main" prst="roundRect">
            <a:avLst>
              <a:gd name="adj" fmla="val 37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E68AE1-22A2-46CD-A118-B35B8617C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5A4638"/>
                </a:solidFill>
              </a:defRPr>
            </a:pPr>
            <a:r>
              <a:rPr sz="3000" b="1" i="0">
                <a:solidFill>
                  <a:srgbClr val="5A4638"/>
                </a:solidFill>
              </a:rPr>
              <a:t>Ryan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04CAB5-ABB8-4EB2-95E8-A1A04530E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0515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營運 × 品牌 × 財務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22368E-64DD-441F-8926-DE35E7CE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38550"/>
            <a:ext cx="409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品牌定位與內容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公司、法規與財務模型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社群活動與主持系統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選址與專案管理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C6C25C-AAE3-4DD1-BDEF-946A3085D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52650"/>
            <a:ext cx="5067300" cy="3009900"/>
          </a:xfrm>
          <a:prstGeom xmlns:a="http://schemas.openxmlformats.org/drawingml/2006/main" prst="roundRect">
            <a:avLst>
              <a:gd name="adj" fmla="val 3797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F489FD-B2B5-4D72-8D3D-1ABE055B6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5A4638"/>
                </a:solidFill>
              </a:defRPr>
            </a:pPr>
            <a:r>
              <a:rPr sz="3000" b="1" i="0">
                <a:solidFill>
                  <a:srgbClr val="5A4638"/>
                </a:solidFill>
              </a:rPr>
              <a:t>Phoebe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D2615C-CE1A-4238-BCDD-F52BB08A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0515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15 年咖啡師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D70FAE-793D-4782-B3D8-F7498286D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38550"/>
            <a:ext cx="409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咖啡專業與飲品品質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設備選擇與供應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吧檯動線與工作效率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日常咖啡營運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DD7E3D-B944-4081-AAFB-A7B4B2679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00700"/>
            <a:ext cx="1074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一人守住品牌與商業，一人守住產品與現場。</a:t>
            </a:r>
          </a:p>
        </p:txBody>
      </p:sp>
    </p:spTree>
    <p:extLst>
      <p:ext uri="{BB962C8B-B14F-4D97-AF65-F5344CB8AC3E}">
        <p14:creationId xmlns:p14="http://schemas.microsoft.com/office/powerpoint/2010/main" val="15759244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2026-07-03T12:48:44.4750000Z</dcterms:created>
  <dcterms:modified xsi:type="dcterms:W3CDTF">2026-07-03T12:48:44.4750000Z</dcterms:modified>
</coreProperties>
</file>