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6fe233b5bce4f0a" /><Relationship Type="http://schemas.openxmlformats.org/officeDocument/2006/relationships/extended-properties" Target="/docProps/app.xml" Id="R18c757df3e284759" /><Relationship Type="http://schemas.openxmlformats.org/officeDocument/2006/relationships/officeDocument" Target="/ppt/presentation.xml" Id="R0f2fcbf9a9bb44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041d211b1043b1"/>
  </p:sldMasterIdLst>
  <p:notesMasterIdLst>
    <p:notesMasterId xmlns:r="http://schemas.openxmlformats.org/officeDocument/2006/relationships" r:id="Rfce54ac53f6a46c1"/>
  </p:notesMasterIdLst>
  <p:sldIdLst>
    <p:sldId xmlns:r="http://schemas.openxmlformats.org/officeDocument/2006/relationships" id="256" r:id="Rc28c65c6178b4898"/>
    <p:sldId xmlns:r="http://schemas.openxmlformats.org/officeDocument/2006/relationships" id="257" r:id="Rfc018f4c67534559"/>
    <p:sldId xmlns:r="http://schemas.openxmlformats.org/officeDocument/2006/relationships" id="258" r:id="R0adc70a01d0a4f10"/>
    <p:sldId xmlns:r="http://schemas.openxmlformats.org/officeDocument/2006/relationships" id="259" r:id="R32c28f37866c4a05"/>
    <p:sldId xmlns:r="http://schemas.openxmlformats.org/officeDocument/2006/relationships" id="260" r:id="Rf34b585242bf4bf1"/>
    <p:sldId xmlns:r="http://schemas.openxmlformats.org/officeDocument/2006/relationships" id="261" r:id="R3024f9c472f947b1"/>
    <p:sldId xmlns:r="http://schemas.openxmlformats.org/officeDocument/2006/relationships" id="262" r:id="Re988dcad4fcb410c"/>
    <p:sldId xmlns:r="http://schemas.openxmlformats.org/officeDocument/2006/relationships" id="263" r:id="R3d3897fc00774960"/>
    <p:sldId xmlns:r="http://schemas.openxmlformats.org/officeDocument/2006/relationships" id="264" r:id="Rf345a8457aa04a67"/>
    <p:sldId xmlns:r="http://schemas.openxmlformats.org/officeDocument/2006/relationships" id="265" r:id="R26403705bb944b00"/>
    <p:sldId xmlns:r="http://schemas.openxmlformats.org/officeDocument/2006/relationships" id="266" r:id="Rb65e11434c7d48ba"/>
    <p:sldId xmlns:r="http://schemas.openxmlformats.org/officeDocument/2006/relationships" id="267" r:id="R3974134242b94446"/>
    <p:sldId xmlns:r="http://schemas.openxmlformats.org/officeDocument/2006/relationships" id="268" r:id="Raf5ebc6dba1a4e8e"/>
    <p:sldId xmlns:r="http://schemas.openxmlformats.org/officeDocument/2006/relationships" id="269" r:id="R206ba46b29c546e3"/>
    <p:sldId xmlns:r="http://schemas.openxmlformats.org/officeDocument/2006/relationships" id="270" r:id="R87073a80aabb45cb"/>
    <p:sldId xmlns:r="http://schemas.openxmlformats.org/officeDocument/2006/relationships" id="271" r:id="R65bdc5f09f24446c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42e89e6f6f94f32" /><Relationship Type="http://schemas.openxmlformats.org/officeDocument/2006/relationships/slideMaster" Target="/ppt/slideMasters/slideMaster1.xml" Id="R49041d211b1043b1" /><Relationship Type="http://schemas.openxmlformats.org/officeDocument/2006/relationships/notesMaster" Target="/ppt/notesMasters/notesMaster1.xml" Id="Rfce54ac53f6a46c1" /><Relationship Type="http://schemas.openxmlformats.org/officeDocument/2006/relationships/presProps" Target="/ppt/presProps.xml" Id="R732fe2f0f79c4f77" /><Relationship Type="http://schemas.openxmlformats.org/officeDocument/2006/relationships/tableStyles" Target="/ppt/tableStyles.xml" Id="R0d5332851ebc46c0" /><Relationship Type="http://schemas.openxmlformats.org/officeDocument/2006/relationships/slide" Target="/ppt/slides/slide1.xml" Id="Rc28c65c6178b4898" /><Relationship Type="http://schemas.openxmlformats.org/officeDocument/2006/relationships/slide" Target="/ppt/slides/slide2.xml" Id="Rfc018f4c67534559" /><Relationship Type="http://schemas.openxmlformats.org/officeDocument/2006/relationships/slide" Target="/ppt/slides/slide3.xml" Id="R0adc70a01d0a4f10" /><Relationship Type="http://schemas.openxmlformats.org/officeDocument/2006/relationships/slide" Target="/ppt/slides/slide4.xml" Id="R32c28f37866c4a05" /><Relationship Type="http://schemas.openxmlformats.org/officeDocument/2006/relationships/slide" Target="/ppt/slides/slide5.xml" Id="Rf34b585242bf4bf1" /><Relationship Type="http://schemas.openxmlformats.org/officeDocument/2006/relationships/slide" Target="/ppt/slides/slide6.xml" Id="R3024f9c472f947b1" /><Relationship Type="http://schemas.openxmlformats.org/officeDocument/2006/relationships/slide" Target="/ppt/slides/slide7.xml" Id="Re988dcad4fcb410c" /><Relationship Type="http://schemas.openxmlformats.org/officeDocument/2006/relationships/slide" Target="/ppt/slides/slide8.xml" Id="R3d3897fc00774960" /><Relationship Type="http://schemas.openxmlformats.org/officeDocument/2006/relationships/slide" Target="/ppt/slides/slide9.xml" Id="Rf345a8457aa04a67" /><Relationship Type="http://schemas.openxmlformats.org/officeDocument/2006/relationships/slide" Target="/ppt/slides/slide10.xml" Id="R26403705bb944b00" /><Relationship Type="http://schemas.openxmlformats.org/officeDocument/2006/relationships/slide" Target="/ppt/slides/slide11.xml" Id="Rb65e11434c7d48ba" /><Relationship Type="http://schemas.openxmlformats.org/officeDocument/2006/relationships/slide" Target="/ppt/slides/slide12.xml" Id="R3974134242b94446" /><Relationship Type="http://schemas.openxmlformats.org/officeDocument/2006/relationships/slide" Target="/ppt/slides/slide13.xml" Id="Raf5ebc6dba1a4e8e" /><Relationship Type="http://schemas.openxmlformats.org/officeDocument/2006/relationships/slide" Target="/ppt/slides/slide14.xml" Id="R206ba46b29c546e3" /><Relationship Type="http://schemas.openxmlformats.org/officeDocument/2006/relationships/slide" Target="/ppt/slides/slide15.xml" Id="R87073a80aabb45cb" /><Relationship Type="http://schemas.openxmlformats.org/officeDocument/2006/relationships/slide" Target="/ppt/slides/slide16.xml" Id="R65bdc5f09f24446c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5e6b8207085422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17c3798ccf740b8" /><Relationship Type="http://schemas.openxmlformats.org/officeDocument/2006/relationships/notesMaster" Target="/ppt/notesMasters/notesMaster1.xml" Id="R40bc7806792943f8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36861c12c464879" /><Relationship Type="http://schemas.openxmlformats.org/officeDocument/2006/relationships/notesMaster" Target="/ppt/notesMasters/notesMaster1.xml" Id="Rb9928d4c2fe64bb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12f7ddd8055c484e" /><Relationship Type="http://schemas.openxmlformats.org/officeDocument/2006/relationships/notesMaster" Target="/ppt/notesMasters/notesMaster1.xml" Id="R49c6919ae0b24ab7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d903fe6aa1014cda" /><Relationship Type="http://schemas.openxmlformats.org/officeDocument/2006/relationships/notesMaster" Target="/ppt/notesMasters/notesMaster1.xml" Id="Rc8e95bbf8b1f433f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34cee2f69dd94ae8" /><Relationship Type="http://schemas.openxmlformats.org/officeDocument/2006/relationships/notesMaster" Target="/ppt/notesMasters/notesMaster1.xml" Id="R90bd83b593b4400e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a55a6d23d1104bc9" /><Relationship Type="http://schemas.openxmlformats.org/officeDocument/2006/relationships/notesMaster" Target="/ppt/notesMasters/notesMaster1.xml" Id="Reb0e25fbadf04159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d47de03fab38484a" /><Relationship Type="http://schemas.openxmlformats.org/officeDocument/2006/relationships/notesMaster" Target="/ppt/notesMasters/notesMaster1.xml" Id="R601d17b25caa40c7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2b9866ff3ecb4d10" /><Relationship Type="http://schemas.openxmlformats.org/officeDocument/2006/relationships/notesMaster" Target="/ppt/notesMasters/notesMaster1.xml" Id="R5ca6980393ab4e1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b1724f38a944008" /><Relationship Type="http://schemas.openxmlformats.org/officeDocument/2006/relationships/notesMaster" Target="/ppt/notesMasters/notesMaster1.xml" Id="Rc2e9c8ed47564b3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e77b0f0b9704250" /><Relationship Type="http://schemas.openxmlformats.org/officeDocument/2006/relationships/notesMaster" Target="/ppt/notesMasters/notesMaster1.xml" Id="Rf0b9f48c6c3d4ff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2b622ed1a854e15" /><Relationship Type="http://schemas.openxmlformats.org/officeDocument/2006/relationships/notesMaster" Target="/ppt/notesMasters/notesMaster1.xml" Id="R8c78122e2471498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8f4f5101c8843ed" /><Relationship Type="http://schemas.openxmlformats.org/officeDocument/2006/relationships/notesMaster" Target="/ppt/notesMasters/notesMaster1.xml" Id="Rbf8589ea385d48e3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a18331c37b64b9a" /><Relationship Type="http://schemas.openxmlformats.org/officeDocument/2006/relationships/notesMaster" Target="/ppt/notesMasters/notesMaster1.xml" Id="Raa3f281c537b4050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1d4171330d54503" /><Relationship Type="http://schemas.openxmlformats.org/officeDocument/2006/relationships/notesMaster" Target="/ppt/notesMasters/notesMaster1.xml" Id="R5e492a74131f4e3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023e12e32f94aff" /><Relationship Type="http://schemas.openxmlformats.org/officeDocument/2006/relationships/notesMaster" Target="/ppt/notesMasters/notesMaster1.xml" Id="Rd4bede1a7dbe4439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806e210ef194a07" /><Relationship Type="http://schemas.openxmlformats.org/officeDocument/2006/relationships/notesMaster" Target="/ppt/notesMasters/notesMaster1.xml" Id="Rf6133c7b39bc450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a30c4e61d04d2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bc6dc43317a4e4e" /><Relationship Type="http://schemas.openxmlformats.org/officeDocument/2006/relationships/slideLayout" Target="/ppt/slideLayouts/slideLayout1.xml" Id="R2386bc7d273f43b1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86bc7d273f43b1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f8b6774714059" /><Relationship Type="http://schemas.openxmlformats.org/officeDocument/2006/relationships/notesSlide" Target="/ppt/notesSlides/notesSlide1.xml" Id="R8c8c1cdd7186479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74458d9cb4beb" /><Relationship Type="http://schemas.openxmlformats.org/officeDocument/2006/relationships/notesSlide" Target="/ppt/notesSlides/notesSlide10.xml" Id="R45a8506afba84611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0496b911541ac" /><Relationship Type="http://schemas.openxmlformats.org/officeDocument/2006/relationships/notesSlide" Target="/ppt/notesSlides/notesSlide11.xml" Id="Rce7fd82d0e2545b4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04f08ec6c493f" /><Relationship Type="http://schemas.openxmlformats.org/officeDocument/2006/relationships/notesSlide" Target="/ppt/notesSlides/notesSlide12.xml" Id="R6c040aab6b0140fa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80c8f5ba54ca9" /><Relationship Type="http://schemas.openxmlformats.org/officeDocument/2006/relationships/notesSlide" Target="/ppt/notesSlides/notesSlide13.xml" Id="R25bdff7f064342a5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8f1e280414d3e" /><Relationship Type="http://schemas.openxmlformats.org/officeDocument/2006/relationships/notesSlide" Target="/ppt/notesSlides/notesSlide14.xml" Id="R62cc343415a145d9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7eb655ba54c7f" /><Relationship Type="http://schemas.openxmlformats.org/officeDocument/2006/relationships/notesSlide" Target="/ppt/notesSlides/notesSlide15.xml" Id="R8a59de39140a4c1a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6d3522f8447a3" /><Relationship Type="http://schemas.openxmlformats.org/officeDocument/2006/relationships/notesSlide" Target="/ppt/notesSlides/notesSlide16.xml" Id="R0786e18341b94b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a0a5a218b49da" /><Relationship Type="http://schemas.openxmlformats.org/officeDocument/2006/relationships/notesSlide" Target="/ppt/notesSlides/notesSlide2.xml" Id="R3ba4575fcb594f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67064f14b4b2d" /><Relationship Type="http://schemas.openxmlformats.org/officeDocument/2006/relationships/notesSlide" Target="/ppt/notesSlides/notesSlide3.xml" Id="R18fc4180314242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d6edbec8540ce" /><Relationship Type="http://schemas.openxmlformats.org/officeDocument/2006/relationships/notesSlide" Target="/ppt/notesSlides/notesSlide4.xml" Id="Rca02cc89f57a49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0d08798ac4089" /><Relationship Type="http://schemas.openxmlformats.org/officeDocument/2006/relationships/notesSlide" Target="/ppt/notesSlides/notesSlide5.xml" Id="Raacfc9bcb02c42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c218f2dd04362" /><Relationship Type="http://schemas.openxmlformats.org/officeDocument/2006/relationships/notesSlide" Target="/ppt/notesSlides/notesSlide6.xml" Id="Rd6fc2bdfa65046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af0f8a01f4757" /><Relationship Type="http://schemas.openxmlformats.org/officeDocument/2006/relationships/notesSlide" Target="/ppt/notesSlides/notesSlide7.xml" Id="R8b30906697324a1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0591b72b94166" /><Relationship Type="http://schemas.openxmlformats.org/officeDocument/2006/relationships/notesSlide" Target="/ppt/notesSlides/notesSlide8.xml" Id="R0d3da9cc1b6b4e8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5189e46da4dd1" /><Relationship Type="http://schemas.openxmlformats.org/officeDocument/2006/relationships/notesSlide" Target="/ppt/notesSlides/notesSlide9.xml" Id="R75d4b8c373384df4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5A463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D085514-6DAC-4363-A6AB-94C03DEAE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8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1821251-E3A8-4F1E-B2BD-344725C46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90550"/>
            <a:ext cx="1905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6150" b="1" i="0">
                <a:solidFill>
                  <a:srgbClr val="F0DFC4"/>
                </a:solidFill>
              </a:defRPr>
            </a:pPr>
            <a:r>
              <a:rPr sz="6150" b="1" i="0">
                <a:solidFill>
                  <a:srgbClr val="F0DFC4"/>
                </a:solidFill>
              </a:rPr>
              <a:t>1%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59ACC1C-181E-4BCE-B847-0A16E1E67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524000"/>
            <a:ext cx="4953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5250" b="1" i="0">
                <a:solidFill>
                  <a:srgbClr val="FFFFFF"/>
                </a:solidFill>
              </a:defRPr>
            </a:pPr>
            <a:r>
              <a:rPr sz="5250" b="1" i="0">
                <a:solidFill>
                  <a:srgbClr val="FFFFFF"/>
                </a:solidFill>
              </a:rPr>
              <a:t>Kanōsei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89F3F65-7C2C-42F0-9425-3F43A094F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781300"/>
            <a:ext cx="6858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0DFC4"/>
                </a:solidFill>
              </a:defRPr>
            </a:pPr>
            <a:r>
              <a:rPr sz="2550" b="1" i="0">
                <a:solidFill>
                  <a:srgbClr val="F0DFC4"/>
                </a:solidFill>
              </a:rPr>
              <a:t>咖啡、對話與 1% 的可能性。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EA73AD4-C935-4B30-AD10-D4880B001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62350"/>
            <a:ext cx="7810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0" i="0">
                <a:solidFill>
                  <a:srgbClr val="FFFFFF"/>
                </a:solidFill>
              </a:defRPr>
            </a:pPr>
            <a:r>
              <a:rPr sz="1875" b="0" i="0">
                <a:solidFill>
                  <a:srgbClr val="FFFFFF"/>
                </a:solidFill>
              </a:rPr>
              <a:t>一間以咖啡為入口、以有主持的深度交流建立關係的第三空間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E74A875-3152-48B1-988C-0307999BD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800100"/>
            <a:ext cx="2571750" cy="409575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53A1A8F-6131-48A1-99B8-802D82CB2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1257300"/>
            <a:ext cx="1866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175" b="1" i="0">
                <a:solidFill>
                  <a:srgbClr val="FFFFFF"/>
                </a:solidFill>
              </a:defRPr>
            </a:pPr>
            <a:r>
              <a:rPr sz="2175" b="1" i="0">
                <a:solidFill>
                  <a:srgbClr val="FFFFFF"/>
                </a:solidFill>
              </a:rPr>
              <a:t>午後雨光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840932B-5EE6-480A-8680-2671398A7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1790700"/>
            <a:ext cx="1866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0" i="0">
                <a:solidFill>
                  <a:srgbClr val="F0DFC4"/>
                </a:solidFill>
              </a:defRPr>
            </a:pPr>
            <a:r>
              <a:rPr sz="1425" b="0" i="0">
                <a:solidFill>
                  <a:srgbClr val="F0DFC4"/>
                </a:solidFill>
              </a:rPr>
              <a:t>Wet Wood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245E15A-6FF3-4C7D-A7C8-78EF9D827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2495550"/>
            <a:ext cx="18288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白天</a:t>
            </a:r>
          </a:p>
          <a:p xmlns:a="http://schemas.openxmlformats.org/drawingml/2006/main">
            <a:pPr algn="ctr"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咖啡與停留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759A5C6-AC11-409B-9FD1-844C6D858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3638550"/>
            <a:ext cx="18288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晚上</a:t>
            </a:r>
          </a:p>
          <a:p xmlns:a="http://schemas.openxmlformats.org/drawingml/2006/main">
            <a:pPr algn="ctr">
              <a:defRPr sz="1725" b="1" i="0">
                <a:solidFill>
                  <a:srgbClr val="FFFFFF"/>
                </a:solidFill>
              </a:defRPr>
            </a:pPr>
            <a:r>
              <a:rPr sz="1725" b="1" i="0">
                <a:solidFill>
                  <a:srgbClr val="FFFFFF"/>
                </a:solidFill>
              </a:rPr>
              <a:t>Salon 與同行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B070408-C22D-492A-9B1E-AACE6B7C5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81025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F0DFC4"/>
                </a:solidFill>
              </a:defRPr>
            </a:pPr>
            <a:r>
              <a:rPr sz="1275" b="1" i="0">
                <a:solidFill>
                  <a:srgbClr val="F0DFC4"/>
                </a:solidFill>
              </a:rPr>
              <a:t>房東／場地方提案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2FBC91E-C278-4FF4-AB91-02D059A1B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21030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 i="0">
                <a:solidFill>
                  <a:srgbClr val="ECE5D8"/>
                </a:solidFill>
              </a:defRPr>
            </a:pPr>
            <a:r>
              <a:rPr sz="975" b="0" i="0">
                <a:solidFill>
                  <a:srgbClr val="ECE5D8"/>
                </a:solidFill>
              </a:rPr>
              <a:t>工作版 0.1｜2026-07-03</a:t>
            </a:r>
          </a:p>
        </p:txBody>
      </p:sp>
    </p:spTree>
    <p:extLst>
      <p:ext uri="{BB962C8B-B14F-4D97-AF65-F5344CB8AC3E}">
        <p14:creationId xmlns:p14="http://schemas.microsoft.com/office/powerpoint/2010/main" val="1261591753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5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9B6B7AA-281F-4F71-9F92-49F1797A0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14C6F9E-F8BA-423B-A484-FB8EF3892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1% Kanōsei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19A3B26-1E8B-4B91-8BF1-482D05393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6670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 i="0">
                <a:solidFill>
                  <a:srgbClr val="6E746F"/>
                </a:solidFill>
              </a:defRPr>
            </a:pPr>
            <a:r>
              <a:rPr sz="1050" b="0" i="0">
                <a:solidFill>
                  <a:srgbClr val="6E746F"/>
                </a:solidFill>
              </a:rPr>
              <a:t>房東／場地方提案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CD9D64A-3BD9-4F01-9D9B-33BEC06DE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1985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8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1ECF6AE-5D41-4CCE-B723-F73524434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3238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工作版 0.1｜2026-07-03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B692740-A9F6-4383-8B5B-FA709D5FC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685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10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8F4D6F8-E857-4B66-A530-0267857A9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C48B45"/>
                </a:solidFill>
              </a:defRPr>
            </a:pPr>
            <a:r>
              <a:rPr sz="1125" b="1" i="0">
                <a:solidFill>
                  <a:srgbClr val="C48B45"/>
                </a:solidFill>
              </a:rPr>
              <a:t>CAPITAL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A8D354A-870F-4E98-A6C1-D9B333F65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 i="0">
                <a:solidFill>
                  <a:srgbClr val="5A4638"/>
                </a:solidFill>
              </a:defRPr>
            </a:pPr>
            <a:r>
              <a:rPr sz="3600" b="1" i="0">
                <a:solidFill>
                  <a:srgbClr val="5A4638"/>
                </a:solidFill>
              </a:rPr>
              <a:t>NT$356 萬涵蓋開店、押金與三個月 runway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CAEF58C-26AD-4156-810B-5C33DE934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114550"/>
            <a:ext cx="304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5A4638"/>
                </a:solidFill>
              </a:defRPr>
            </a:pPr>
            <a:r>
              <a:rPr sz="3150" b="1" i="0">
                <a:solidFill>
                  <a:srgbClr val="5A4638"/>
                </a:solidFill>
              </a:rPr>
              <a:t>NT$212.8萬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5704307-CBCC-426E-835E-03F91A23F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705100"/>
            <a:ext cx="304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E746F"/>
                </a:solidFill>
              </a:defRPr>
            </a:pPr>
            <a:r>
              <a:rPr sz="1275" b="0" i="0">
                <a:solidFill>
                  <a:srgbClr val="6E746F"/>
                </a:solidFill>
              </a:rPr>
              <a:t>納入預算的開店成本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D316703-33DB-4B06-A3BF-504C656F3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114550"/>
            <a:ext cx="304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C48B45"/>
                </a:solidFill>
              </a:defRPr>
            </a:pPr>
            <a:r>
              <a:rPr sz="3150" b="1" i="0">
                <a:solidFill>
                  <a:srgbClr val="C48B45"/>
                </a:solidFill>
              </a:rPr>
              <a:t>NT$30萬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890EBCB-50DA-4795-9FCC-5B6702BBC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705100"/>
            <a:ext cx="304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E746F"/>
                </a:solidFill>
              </a:defRPr>
            </a:pPr>
            <a:r>
              <a:rPr sz="1275" b="0" i="0">
                <a:solidFill>
                  <a:srgbClr val="6E746F"/>
                </a:solidFill>
              </a:rPr>
              <a:t>押金／預付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C307D2D-0C2D-4D5B-9C46-3C96CF03B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114550"/>
            <a:ext cx="304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66705A"/>
                </a:solidFill>
              </a:defRPr>
            </a:pPr>
            <a:r>
              <a:rPr sz="3150" b="1" i="0">
                <a:solidFill>
                  <a:srgbClr val="66705A"/>
                </a:solidFill>
              </a:rPr>
              <a:t>NT$113.1萬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1A8FCD5-5D79-4EFD-AA5A-BCD438CE6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705100"/>
            <a:ext cx="304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E746F"/>
                </a:solidFill>
              </a:defRPr>
            </a:pPr>
            <a:r>
              <a:rPr sz="1275" b="0" i="0">
                <a:solidFill>
                  <a:srgbClr val="6E746F"/>
                </a:solidFill>
              </a:rPr>
              <a:t>三個月週轉金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9483A86-7839-48B2-B92F-8D88C8192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390900"/>
            <a:ext cx="10744200" cy="1962150"/>
          </a:xfrm>
          <a:prstGeom xmlns:a="http://schemas.openxmlformats.org/drawingml/2006/main" prst="roundRect">
            <a:avLst>
              <a:gd name="adj" fmla="val 58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0ACE0D4-7A90-410F-99DF-403EC0CAA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60045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裝潢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862A039-2CA1-4333-BFEF-6DCA8AA45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3629025"/>
            <a:ext cx="542925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598CB02-9C89-4867-87C5-99EB0058F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600450"/>
            <a:ext cx="1676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NT$110萬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B42ABE1-A15B-4B47-8A29-C983BF479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92430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生財設備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54CAE82-8C86-4A73-9892-B8729F3BB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3952875"/>
            <a:ext cx="300990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0C86DDE-B855-40F9-A507-FD6AB0E45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924300"/>
            <a:ext cx="1676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NT$61萬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F2A5E7C-96D6-412C-B616-1C4163DBA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24815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開幕行銷／品牌物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F55E656-F2D8-4EE8-BAF1-7C1BEC853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276725"/>
            <a:ext cx="68580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0DF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D965FF2-8125-4C2C-AC93-F6C086DD5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248150"/>
            <a:ext cx="1676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NT$14萬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85A272B-4493-4598-BBFE-2CA664D1C4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57200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開辦／法規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1042D4F-C011-46E1-B487-2133996DF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600575"/>
            <a:ext cx="326571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0DF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5F880B4-58D5-4DDE-8265-7DFFF7997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572000"/>
            <a:ext cx="1676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NT$7萬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EB4B00A-FEE6-455B-B6B8-58888E756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89585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桌椅燈飾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53160D6-8127-4CEF-8984-25F435210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924425"/>
            <a:ext cx="282484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0DF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5FC020F-7FD1-4F39-9A9E-EAA36B72B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895850"/>
            <a:ext cx="1676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NT$6萬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53C3571-2BE4-47B6-AA7E-DC5A21E77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695950"/>
            <a:ext cx="10744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0" i="0">
                <a:solidFill>
                  <a:srgbClr val="6E746F"/>
                </a:solidFill>
              </a:defRPr>
            </a:pPr>
            <a:r>
              <a:rPr sz="1425" b="0" i="0">
                <a:solidFill>
                  <a:srgbClr val="6E746F"/>
                </a:solidFill>
              </a:rPr>
              <a:t>10 項仍待報價／確認；總額會隨店址與施工條件更新。</a:t>
            </a:r>
          </a:p>
        </p:txBody>
      </p:sp>
    </p:spTree>
    <p:extLst>
      <p:ext uri="{BB962C8B-B14F-4D97-AF65-F5344CB8AC3E}">
        <p14:creationId xmlns:p14="http://schemas.microsoft.com/office/powerpoint/2010/main" val="648919478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5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4C57360-1A3B-48B1-A070-12DDD5D28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9113005-887A-44DC-896E-F63EA5C79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1% Kanōsei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DA37AAB-4A50-4267-9104-AF09D38E9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6670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 i="0">
                <a:solidFill>
                  <a:srgbClr val="6E746F"/>
                </a:solidFill>
              </a:defRPr>
            </a:pPr>
            <a:r>
              <a:rPr sz="1050" b="0" i="0">
                <a:solidFill>
                  <a:srgbClr val="6E746F"/>
                </a:solidFill>
              </a:rPr>
              <a:t>房東／場地方提案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808C193-D25C-47C7-99A2-0D2B8393A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1985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8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6B75F89-071C-42BB-A6F9-EF21C5C77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3238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工作版 0.1｜2026-07-03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8835770-DF90-4405-BB41-2EC24C54C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685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11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19AFD75-460C-49DD-A18E-091D468B3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C48B45"/>
                </a:solidFill>
              </a:defRPr>
            </a:pPr>
            <a:r>
              <a:rPr sz="1125" b="1" i="0">
                <a:solidFill>
                  <a:srgbClr val="C48B45"/>
                </a:solidFill>
              </a:rPr>
              <a:t>UNIT ECONOMICS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2CBAA25-2C4D-41B4-A2EF-9E9C75670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 i="0">
                <a:solidFill>
                  <a:srgbClr val="5A4638"/>
                </a:solidFill>
              </a:defRPr>
            </a:pPr>
            <a:r>
              <a:rPr sz="3600" b="1" i="0">
                <a:solidFill>
                  <a:srgbClr val="5A4638"/>
                </a:solidFill>
              </a:rPr>
              <a:t>基準情境的損益平衡月營收約 NT$41 萬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709DF20-F99E-45E4-85A2-0990F5EB0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343150"/>
            <a:ext cx="19621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E1C3991-4B74-4AEE-A04E-940152303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76500"/>
            <a:ext cx="1771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情境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99C816D-AE92-4485-A5D0-9BD19F991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2343150"/>
            <a:ext cx="18859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D45C07A-3443-403C-B42D-BF672F0EF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2476500"/>
            <a:ext cx="16954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月營收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556CDF1-C21D-4FB8-9A38-43A40D372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343150"/>
            <a:ext cx="18859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850E4E6-37E8-4DD6-B3BF-1D0D618F9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2476500"/>
            <a:ext cx="16954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毛利率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4F6E242-98A5-48EA-9397-53DD76C04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2343150"/>
            <a:ext cx="18859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D087F1C-BBFF-4CE4-9A20-498B550CF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2476500"/>
            <a:ext cx="16954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月營業結果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D1E318C-416C-4F48-B156-6C74FAC56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2343150"/>
            <a:ext cx="2362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FFE76C1-F5A2-4C30-97F4-A3831D4FC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476500"/>
            <a:ext cx="2171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 i="0">
                <a:solidFill>
                  <a:srgbClr val="FFFFFF"/>
                </a:solidFill>
              </a:defRPr>
            </a:pPr>
            <a:r>
              <a:rPr sz="1200" b="1" i="0">
                <a:solidFill>
                  <a:srgbClr val="FFFFFF"/>
                </a:solidFill>
              </a:rPr>
              <a:t>代表性日均交易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19782FA-A8C8-482A-8370-1852FE81E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857500"/>
            <a:ext cx="19621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ADE3F51-FD5F-4666-89AC-610B7394E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067050"/>
            <a:ext cx="1771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A4638"/>
                </a:solidFill>
              </a:defRPr>
            </a:pPr>
            <a:r>
              <a:rPr sz="1650" b="1" i="0">
                <a:solidFill>
                  <a:srgbClr val="5A4638"/>
                </a:solidFill>
              </a:rPr>
              <a:t>保守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7D4D913-8F79-4EB8-8BDE-16AB7C2DB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2857500"/>
            <a:ext cx="18859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4F64C3E-CDEF-4A95-B166-F0BF233FD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3067050"/>
            <a:ext cx="1695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5A4638"/>
                </a:solidFill>
              </a:defRPr>
            </a:pPr>
            <a:r>
              <a:rPr sz="1350" b="0" i="0">
                <a:solidFill>
                  <a:srgbClr val="5A4638"/>
                </a:solidFill>
              </a:rPr>
              <a:t>NT$34萬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6071E6A-BCC9-464D-94FE-33BD21CB3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857500"/>
            <a:ext cx="18859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A1F37AB-A125-4552-BD5C-C8E14EB3A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3067050"/>
            <a:ext cx="1695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5A4638"/>
                </a:solidFill>
              </a:defRPr>
            </a:pPr>
            <a:r>
              <a:rPr sz="1350" b="0" i="0">
                <a:solidFill>
                  <a:srgbClr val="5A4638"/>
                </a:solidFill>
              </a:rPr>
              <a:t>68%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E100346-A21E-4604-A278-316343AD6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2857500"/>
            <a:ext cx="18859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270B972-36A8-4958-918A-066F9CA21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067050"/>
            <a:ext cx="1695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984F45"/>
                </a:solidFill>
              </a:defRPr>
            </a:pPr>
            <a:r>
              <a:rPr sz="1350" b="1" i="0">
                <a:solidFill>
                  <a:srgbClr val="984F45"/>
                </a:solidFill>
              </a:rPr>
              <a:t>-NT$5萬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4C1D60C-C3E2-46E0-BFB4-256E5C888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2857500"/>
            <a:ext cx="23622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3C541A1-01E5-4B0B-9A4A-D2FA37CF4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067050"/>
            <a:ext cx="2171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5A4638"/>
                </a:solidFill>
              </a:defRPr>
            </a:pPr>
            <a:r>
              <a:rPr sz="1350" b="0" i="0">
                <a:solidFill>
                  <a:srgbClr val="5A4638"/>
                </a:solidFill>
              </a:rPr>
              <a:t>50 筆／日 × NT$220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E5E14BB-9890-436A-8417-F987D699F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81400"/>
            <a:ext cx="19621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2D6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E3F9C88-7DC8-4280-9F2F-A0FA978CB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790950"/>
            <a:ext cx="1771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A4638"/>
                </a:solidFill>
              </a:defRPr>
            </a:pPr>
            <a:r>
              <a:rPr sz="1650" b="1" i="0">
                <a:solidFill>
                  <a:srgbClr val="5A4638"/>
                </a:solidFill>
              </a:rPr>
              <a:t>基準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76050B5-69AE-4673-B631-F838F8CD1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3581400"/>
            <a:ext cx="18859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2D6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E6D8F07-2A54-4958-B1C4-3DC75900A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3790950"/>
            <a:ext cx="1695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5A4638"/>
                </a:solidFill>
              </a:defRPr>
            </a:pPr>
            <a:r>
              <a:rPr sz="1350" b="0" i="0">
                <a:solidFill>
                  <a:srgbClr val="5A4638"/>
                </a:solidFill>
              </a:rPr>
              <a:t>NT$54萬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F2174B0-112E-4CC0-BD3B-45DE4576A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581400"/>
            <a:ext cx="18859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2D6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B5DE4DA-F246-4DEB-B0B2-4E4B44E6C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3790950"/>
            <a:ext cx="1695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5A4638"/>
                </a:solidFill>
              </a:defRPr>
            </a:pPr>
            <a:r>
              <a:rPr sz="1350" b="0" i="0">
                <a:solidFill>
                  <a:srgbClr val="5A4638"/>
                </a:solidFill>
              </a:rPr>
              <a:t>70%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B85354A6-0FE2-4A63-9317-9F631AB4E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3581400"/>
            <a:ext cx="18859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2D6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24F7B05-3C9D-409D-86E6-7836CB9AA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790950"/>
            <a:ext cx="1695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5A4638"/>
                </a:solidFill>
              </a:defRPr>
            </a:pPr>
            <a:r>
              <a:rPr sz="1350" b="1" i="0">
                <a:solidFill>
                  <a:srgbClr val="5A4638"/>
                </a:solidFill>
              </a:rPr>
              <a:t>NT$9萬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AB5CC2F5-E349-45E1-884B-86B7B35F1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3581400"/>
            <a:ext cx="23622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2D6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FDDF2FB-A08D-48DD-A6B4-162D07854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3790950"/>
            <a:ext cx="2171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5A4638"/>
                </a:solidFill>
              </a:defRPr>
            </a:pPr>
            <a:r>
              <a:rPr sz="1350" b="0" i="0">
                <a:solidFill>
                  <a:srgbClr val="5A4638"/>
                </a:solidFill>
              </a:rPr>
              <a:t>65 筆／日 × NT$240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0C40B48E-6B5C-445F-8599-929AF37F6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305300"/>
            <a:ext cx="19621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69CCDE43-B2DB-45A5-9A7D-E1B9E111D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514850"/>
            <a:ext cx="1771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A4638"/>
                </a:solidFill>
              </a:defRPr>
            </a:pPr>
            <a:r>
              <a:rPr sz="1650" b="1" i="0">
                <a:solidFill>
                  <a:srgbClr val="5A4638"/>
                </a:solidFill>
              </a:rPr>
              <a:t>成長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2D28216D-ACEF-476D-9CC3-447B6B4D6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4305300"/>
            <a:ext cx="18859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E9233953-5003-45F3-8C2B-5F8A5D63D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4514850"/>
            <a:ext cx="1695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5A4638"/>
                </a:solidFill>
              </a:defRPr>
            </a:pPr>
            <a:r>
              <a:rPr sz="1350" b="0" i="0">
                <a:solidFill>
                  <a:srgbClr val="5A4638"/>
                </a:solidFill>
              </a:rPr>
              <a:t>NT$72萬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5CE097FD-00B9-47BD-9702-C2C266271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305300"/>
            <a:ext cx="18859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FCE340B6-D13D-44AD-896C-EA7519CB2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4514850"/>
            <a:ext cx="1695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5A4638"/>
                </a:solidFill>
              </a:defRPr>
            </a:pPr>
            <a:r>
              <a:rPr sz="1350" b="0" i="0">
                <a:solidFill>
                  <a:srgbClr val="5A4638"/>
                </a:solidFill>
              </a:rPr>
              <a:t>72%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EF0A33A7-E2FB-4191-9959-468316F2F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4305300"/>
            <a:ext cx="18859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0CDEADDC-C40A-4A40-8FEC-774D15175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514850"/>
            <a:ext cx="1695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5A4638"/>
                </a:solidFill>
              </a:defRPr>
            </a:pPr>
            <a:r>
              <a:rPr sz="1350" b="1" i="0">
                <a:solidFill>
                  <a:srgbClr val="5A4638"/>
                </a:solidFill>
              </a:rPr>
              <a:t>NT$23萬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96328F8D-95CD-4985-A829-F349A1DB8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4305300"/>
            <a:ext cx="23622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EDC12EDB-789D-4C38-8BC7-7D2B7903DD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4514850"/>
            <a:ext cx="2171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5A4638"/>
                </a:solidFill>
              </a:defRPr>
            </a:pPr>
            <a:r>
              <a:rPr sz="1350" b="0" i="0">
                <a:solidFill>
                  <a:srgbClr val="5A4638"/>
                </a:solidFill>
              </a:rPr>
              <a:t>80 筆／日 × NT$250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C98B7133-3B7E-44F2-B658-298162613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276850"/>
            <a:ext cx="107442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6E746F"/>
                </a:solidFill>
              </a:defRPr>
            </a:pPr>
            <a:r>
              <a:rPr sz="1275" b="0" i="0">
                <a:solidFill>
                  <a:srgbClr val="6E746F"/>
                </a:solidFill>
              </a:rPr>
              <a:t>固定成本以 NT$28.7 萬估算；原物料改按營收比例反映。客單、來客、毛利與活動上座均為工作假設，不是營收承諾。</a:t>
            </a:r>
          </a:p>
        </p:txBody>
      </p:sp>
    </p:spTree>
    <p:extLst>
      <p:ext uri="{BB962C8B-B14F-4D97-AF65-F5344CB8AC3E}">
        <p14:creationId xmlns:p14="http://schemas.microsoft.com/office/powerpoint/2010/main" val="36411071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5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42CBC24-35E2-4649-992F-998FE4240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5476C69-BA49-4AE6-9CA4-8C58BC741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1% Kanōsei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202D152-1A5B-4510-BBC7-CAA3CB06C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6670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 i="0">
                <a:solidFill>
                  <a:srgbClr val="6E746F"/>
                </a:solidFill>
              </a:defRPr>
            </a:pPr>
            <a:r>
              <a:rPr sz="1050" b="0" i="0">
                <a:solidFill>
                  <a:srgbClr val="6E746F"/>
                </a:solidFill>
              </a:rPr>
              <a:t>房東／場地方提案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CF2D8EA-F598-41DC-A3C1-96AFE55A0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1985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8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81531B4-0743-44B9-BD45-A65F3A53A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3238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工作版 0.1｜2026-07-03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3257AA0-E23D-4A2E-A2E7-62FFBE31A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685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12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ACCE9A4-8A92-4EAF-B8B9-6DCA060AD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C48B45"/>
                </a:solidFill>
              </a:defRPr>
            </a:pPr>
            <a:r>
              <a:rPr sz="1125" b="1" i="0">
                <a:solidFill>
                  <a:srgbClr val="C48B45"/>
                </a:solidFill>
              </a:rPr>
              <a:t>VALIDATION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2231EF2-785F-46CC-8EC1-24F5F971F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 i="0">
                <a:solidFill>
                  <a:srgbClr val="5A4638"/>
                </a:solidFill>
              </a:defRPr>
            </a:pPr>
            <a:r>
              <a:rPr sz="3600" b="1" i="0">
                <a:solidFill>
                  <a:srgbClr val="5A4638"/>
                </a:solidFill>
              </a:rPr>
              <a:t>先證明回訪，再擴大產品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7F69367-BFA6-452E-827F-AD62F4C53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247900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C48B45"/>
                </a:solidFill>
              </a:defRPr>
            </a:pPr>
            <a:r>
              <a:rPr sz="1650" b="1" i="0">
                <a:solidFill>
                  <a:srgbClr val="C48B45"/>
                </a:solidFill>
              </a:rPr>
              <a:t>開幕前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18F3DFD-20D3-4827-917B-5B3750BF8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724150"/>
            <a:ext cx="2190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8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0390BE0-E382-4D85-A291-1F125788E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990850"/>
            <a:ext cx="21907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完成店址、法規、施工、設備與菜單</a:t>
            </a:r>
          </a:p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試辦 2 場 pop-up Salon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EEDC276-82E0-44FC-A018-5A738023BB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2247900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C48B45"/>
                </a:solidFill>
              </a:defRPr>
            </a:pPr>
            <a:r>
              <a:rPr sz="1650" b="1" i="0">
                <a:solidFill>
                  <a:srgbClr val="C48B45"/>
                </a:solidFill>
              </a:rPr>
              <a:t>0–3 個月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3B2A006-1470-43BA-A17E-FADF8ECE4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2724150"/>
            <a:ext cx="2190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8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7563859-E10A-46A4-95B1-9B2D000908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2990850"/>
            <a:ext cx="21907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只驗證 Open Table／Salon</a:t>
            </a:r>
          </a:p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記錄上座、回訪、加購與貢獻毛利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2D87D9D-A7E1-4E1F-AA1C-1BF83EA7B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247900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6705A"/>
                </a:solidFill>
              </a:defRPr>
            </a:pPr>
            <a:r>
              <a:rPr sz="1650" b="1" i="0">
                <a:solidFill>
                  <a:srgbClr val="66705A"/>
                </a:solidFill>
              </a:rPr>
              <a:t>4–6 個月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9DA242E-A155-41FC-8B11-994B5B283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724150"/>
            <a:ext cx="2190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FFB7701-8B94-4060-BD4B-406F6919D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990850"/>
            <a:ext cx="21907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推出第一個 6–8 人 Circle</a:t>
            </a:r>
          </a:p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標準化主題、流程與主持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5658FD7-4B53-4848-9640-9B0B7977E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2247900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6705A"/>
                </a:solidFill>
              </a:defRPr>
            </a:pPr>
            <a:r>
              <a:rPr sz="1650" b="1" i="0">
                <a:solidFill>
                  <a:srgbClr val="66705A"/>
                </a:solidFill>
              </a:rPr>
              <a:t>7–12 個月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FAE9989-0949-4750-90B4-137646BBF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2724150"/>
            <a:ext cx="2190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F1665CE-FDF0-42EF-A3E5-9D90A9A16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2990850"/>
            <a:ext cx="21907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邀請 15–30 名創始會員</a:t>
            </a:r>
          </a:p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檢查留存、介紹與安全感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6FBF08E-34EF-40AB-A67F-8CDF088FB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533900"/>
            <a:ext cx="10744200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80D910A-BB86-4E76-AD27-D62F49313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743450"/>
            <a:ext cx="838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66705A"/>
                </a:solidFill>
              </a:defRPr>
            </a:pPr>
            <a:r>
              <a:rPr sz="1350" b="1" i="0">
                <a:solidFill>
                  <a:srgbClr val="66705A"/>
                </a:solidFill>
              </a:rPr>
              <a:t>活動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E507B7E-11C8-4DE2-A545-71DA1762F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51054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上座率、每場貢獻毛利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F929B6F-91B8-4264-B8AE-CCC773306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4743450"/>
            <a:ext cx="838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66705A"/>
                </a:solidFill>
              </a:defRPr>
            </a:pPr>
            <a:r>
              <a:rPr sz="1350" b="1" i="0">
                <a:solidFill>
                  <a:srgbClr val="66705A"/>
                </a:solidFill>
              </a:rPr>
              <a:t>關係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F0F4D84-6953-49D2-88F8-A03D278C3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51054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30／90 天回訪、再次報名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F289F7B-1C77-4833-9A4A-877CC6BCB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4743450"/>
            <a:ext cx="838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66705A"/>
                </a:solidFill>
              </a:defRPr>
            </a:pPr>
            <a:r>
              <a:rPr sz="1350" b="1" i="0">
                <a:solidFill>
                  <a:srgbClr val="66705A"/>
                </a:solidFill>
              </a:rPr>
              <a:t>品牌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8CC8EAC-C81F-4FCB-AAF2-4576E359D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51054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客人能否說出活動價值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C26F7B7-CA65-4206-B6AC-1206B7C5E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4743450"/>
            <a:ext cx="838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66705A"/>
                </a:solidFill>
              </a:defRPr>
            </a:pPr>
            <a:r>
              <a:rPr sz="1350" b="1" i="0">
                <a:solidFill>
                  <a:srgbClr val="66705A"/>
                </a:solidFill>
              </a:rPr>
              <a:t>財務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24517DA-E1B6-4D32-99B9-E752280F3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51054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餐飲毛利、現金 runway</a:t>
            </a:r>
          </a:p>
        </p:txBody>
      </p:sp>
    </p:spTree>
    <p:extLst>
      <p:ext uri="{BB962C8B-B14F-4D97-AF65-F5344CB8AC3E}">
        <p14:creationId xmlns:p14="http://schemas.microsoft.com/office/powerpoint/2010/main" val="303130945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5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FCFF29F-CB4C-44FA-AB42-CC8F1340A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D026F92-2825-451B-89AE-E7046F5DE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1% Kanōsei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AC77732-F85C-4A49-9AF5-D2EE7D061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6670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 i="0">
                <a:solidFill>
                  <a:srgbClr val="6E746F"/>
                </a:solidFill>
              </a:defRPr>
            </a:pPr>
            <a:r>
              <a:rPr sz="1050" b="0" i="0">
                <a:solidFill>
                  <a:srgbClr val="6E746F"/>
                </a:solidFill>
              </a:rPr>
              <a:t>房東／場地方提案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EB6ADBC-9605-471A-9DAF-CE2937E8A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1985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8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0CB885B-C407-417F-9C7D-47A82D96C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3238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工作版 0.1｜2026-07-03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355752B-BE9D-44BE-822F-6FA7B60EA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685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13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DDBE0F0-92D4-4AEB-8FD7-F47D9C550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C48B45"/>
                </a:solidFill>
              </a:defRPr>
            </a:pPr>
            <a:r>
              <a:rPr sz="1125" b="1" i="0">
                <a:solidFill>
                  <a:srgbClr val="C48B45"/>
                </a:solidFill>
              </a:rPr>
              <a:t>THREE-YEAR PATH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FADB8BF-51B7-4738-9528-1ECD8EE99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 i="0">
                <a:solidFill>
                  <a:srgbClr val="5A4638"/>
                </a:solidFill>
              </a:defRPr>
            </a:pPr>
            <a:r>
              <a:rPr sz="3600" b="1" i="0">
                <a:solidFill>
                  <a:srgbClr val="5A4638"/>
                </a:solidFill>
              </a:rPr>
              <a:t>前三年只做一件難的事：把單店關係密度做深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601A9DA-07BC-44D5-8700-FE9794307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266950"/>
            <a:ext cx="3238500" cy="2724150"/>
          </a:xfrm>
          <a:prstGeom xmlns:a="http://schemas.openxmlformats.org/drawingml/2006/main" prst="roundRect">
            <a:avLst>
              <a:gd name="adj" fmla="val 419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B8F4E41-6EAB-48B1-AB70-7F2FEE925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266950"/>
            <a:ext cx="7620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8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8A4D71D-B9A5-428A-AA25-B30CEEF29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457450"/>
            <a:ext cx="2800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C48B45"/>
                </a:solidFill>
              </a:defRPr>
            </a:pPr>
            <a:r>
              <a:rPr sz="1800" b="1" i="0">
                <a:solidFill>
                  <a:srgbClr val="C48B45"/>
                </a:solidFill>
              </a:rPr>
              <a:t>Year 0｜落地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29AE63A-2E08-41F9-B529-9D357C209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914650"/>
            <a:ext cx="2781300" cy="1885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完成首店</a:t>
            </a:r>
          </a:p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建立日常咖啡品質</a:t>
            </a:r>
          </a:p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用 Salon 驗證主題、主持與回訪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28CA19E-1EE4-4E9E-AA7D-B81CCF58E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266950"/>
            <a:ext cx="3238500" cy="2724150"/>
          </a:xfrm>
          <a:prstGeom xmlns:a="http://schemas.openxmlformats.org/drawingml/2006/main" prst="roundRect">
            <a:avLst>
              <a:gd name="adj" fmla="val 419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5E3F68D-3353-4D55-A8AA-CBBFC31B6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266950"/>
            <a:ext cx="7620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D32AD36-E473-4D93-9977-B87719831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4400" y="2457450"/>
            <a:ext cx="2800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66705A"/>
                </a:solidFill>
              </a:defRPr>
            </a:pPr>
            <a:r>
              <a:rPr sz="1800" b="1" i="0">
                <a:solidFill>
                  <a:srgbClr val="66705A"/>
                </a:solidFill>
              </a:rPr>
              <a:t>Year 1｜穩定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E29D51D-E2F2-4B53-8ECF-DBC5C79A6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4400" y="2914650"/>
            <a:ext cx="2781300" cy="1885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標準化固定活動</a:t>
            </a:r>
          </a:p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測試 Circle 與 15–30 名創始會員</a:t>
            </a:r>
          </a:p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建立資料與社群 SOP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1234F67-48BA-484B-A339-1705781C7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266950"/>
            <a:ext cx="3238500" cy="2724150"/>
          </a:xfrm>
          <a:prstGeom xmlns:a="http://schemas.openxmlformats.org/drawingml/2006/main" prst="roundRect">
            <a:avLst>
              <a:gd name="adj" fmla="val 419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93F6BE7-E947-445D-9B75-0114ECF6D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266950"/>
            <a:ext cx="76200" cy="2724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06A5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55861E7-8ECF-4EA0-8AD2-C3E82F807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457450"/>
            <a:ext cx="2800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806A59"/>
                </a:solidFill>
              </a:defRPr>
            </a:pPr>
            <a:r>
              <a:rPr sz="1800" b="1" i="0">
                <a:solidFill>
                  <a:srgbClr val="806A59"/>
                </a:solidFill>
              </a:rPr>
              <a:t>Year 2–3｜深化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C36E079-BD55-4765-8C13-EAFA53B34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914650"/>
            <a:ext cx="2781300" cy="1885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提高活動與包場貢獻</a:t>
            </a:r>
          </a:p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建立較可預測的第二收入曲線</a:t>
            </a:r>
          </a:p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先守住單店品質與現金流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08AE36E-E4B5-4BDC-B948-2BBA5FDD6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314950"/>
            <a:ext cx="1074420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F0DF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ABF7786-4875-4964-A07B-3B00E75F6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448300"/>
            <a:ext cx="10363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5A4638"/>
                </a:solidFill>
              </a:defRPr>
            </a:pPr>
            <a:r>
              <a:rPr sz="1575" b="1" i="0">
                <a:solidFill>
                  <a:srgbClr val="5A4638"/>
                </a:solidFill>
              </a:rPr>
              <a:t>前三年不把展店、retreat 或大規模會員成長寫成承諾。</a:t>
            </a:r>
          </a:p>
        </p:txBody>
      </p:sp>
    </p:spTree>
    <p:extLst>
      <p:ext uri="{BB962C8B-B14F-4D97-AF65-F5344CB8AC3E}">
        <p14:creationId xmlns:p14="http://schemas.microsoft.com/office/powerpoint/2010/main" val="1936822504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5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307C9D6-0995-424D-9A2C-A9D02831B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43CA28D-4359-43C1-93EA-DC25CDEC9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1% Kanōsei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92B0E2F-EEC4-4DA8-959C-8217E7993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6670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 i="0">
                <a:solidFill>
                  <a:srgbClr val="6E746F"/>
                </a:solidFill>
              </a:defRPr>
            </a:pPr>
            <a:r>
              <a:rPr sz="1050" b="0" i="0">
                <a:solidFill>
                  <a:srgbClr val="6E746F"/>
                </a:solidFill>
              </a:rPr>
              <a:t>房東／場地方提案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C9F635C-6B32-4360-BB4E-F07D62775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1985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8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9892FCC-E9F8-4B3D-930A-E21C7A699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3238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工作版 0.1｜2026-07-03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4380200-3FAD-4D52-A09B-E8A4C6B4A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685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14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4DCC357-F569-4139-905D-13C91A35F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C48B45"/>
                </a:solidFill>
              </a:defRPr>
            </a:pPr>
            <a:r>
              <a:rPr sz="1125" b="1" i="0">
                <a:solidFill>
                  <a:srgbClr val="C48B45"/>
                </a:solidFill>
              </a:rPr>
              <a:t>OPERATIONS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3C38E7C-924B-4D90-9CF5-E90AA3596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 i="0">
                <a:solidFill>
                  <a:srgbClr val="5A4638"/>
                </a:solidFill>
              </a:defRPr>
            </a:pPr>
            <a:r>
              <a:rPr sz="3600" b="1" i="0">
                <a:solidFill>
                  <a:srgbClr val="5A4638"/>
                </a:solidFill>
              </a:rPr>
              <a:t>營業設計以低噪音、小規模、可預測為原則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BB45066-37B1-4C91-89BC-E9EFB743F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171700"/>
            <a:ext cx="2857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5A4638"/>
                </a:solidFill>
              </a:defRPr>
            </a:pPr>
            <a:r>
              <a:rPr sz="3150" b="1" i="0">
                <a:solidFill>
                  <a:srgbClr val="5A4638"/>
                </a:solidFill>
              </a:rPr>
              <a:t>10:00–21:30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B1119B7-5FF2-4F5F-9B63-8EBECEF9A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76225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E746F"/>
                </a:solidFill>
              </a:defRPr>
            </a:pPr>
            <a:r>
              <a:rPr sz="1275" b="0" i="0">
                <a:solidFill>
                  <a:srgbClr val="6E746F"/>
                </a:solidFill>
              </a:rPr>
              <a:t>營業時間工作假設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713C5DA-6615-4568-A19E-2498A359A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171700"/>
            <a:ext cx="2857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66705A"/>
                </a:solidFill>
              </a:defRPr>
            </a:pPr>
            <a:r>
              <a:rPr sz="3150" b="1" i="0">
                <a:solidFill>
                  <a:srgbClr val="66705A"/>
                </a:solidFill>
              </a:rPr>
              <a:t>12–20人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03FD8AF-4BC6-4198-9CD3-0A9726ED8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76225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E746F"/>
                </a:solidFill>
              </a:defRPr>
            </a:pPr>
            <a:r>
              <a:rPr sz="1275" b="0" i="0">
                <a:solidFill>
                  <a:srgbClr val="6E746F"/>
                </a:solidFill>
              </a:rPr>
              <a:t>晚間活動容量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192B21E-45AE-4861-8574-8865D6E0A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171700"/>
            <a:ext cx="2857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C48B45"/>
                </a:solidFill>
              </a:defRPr>
            </a:pPr>
            <a:r>
              <a:rPr sz="3150" b="1" i="0">
                <a:solidFill>
                  <a:srgbClr val="C48B45"/>
                </a:solidFill>
              </a:rPr>
              <a:t>有主持對話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C27AD39-5451-4250-9A9A-21A13266A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276225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E746F"/>
                </a:solidFill>
              </a:defRPr>
            </a:pPr>
            <a:r>
              <a:rPr sz="1275" b="0" i="0">
                <a:solidFill>
                  <a:srgbClr val="6E746F"/>
                </a:solidFill>
              </a:rPr>
              <a:t>活動型態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FB3F153-979A-46EB-8D5E-7526AD4FA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448050"/>
            <a:ext cx="5067300" cy="180975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0B9A95C-26CD-42B6-9DD5-4DE6A7AA5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448050"/>
            <a:ext cx="7620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1EB6DF9-E7F8-4C27-9CB8-BBE61B880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638550"/>
            <a:ext cx="4629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66705A"/>
                </a:solidFill>
              </a:defRPr>
            </a:pPr>
            <a:r>
              <a:rPr sz="1800" b="1" i="0">
                <a:solidFill>
                  <a:srgbClr val="66705A"/>
                </a:solidFill>
              </a:rPr>
              <a:t>聲音與鄰里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2C1500B-9D71-4916-B6C8-9450A5709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095750"/>
            <a:ext cx="46101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活動以室內進行，控制出入口與散場音量；初期不以大型演出或高音量擴音活動為主。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AACE16E-F375-40B2-9A9A-E01382724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448050"/>
            <a:ext cx="5067300" cy="180975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D0AE168-278C-4541-AE04-F2151EC2A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448050"/>
            <a:ext cx="7620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8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C71D6ED-1642-4C57-B122-BC9AB313B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3638550"/>
            <a:ext cx="4629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C48B45"/>
                </a:solidFill>
              </a:defRPr>
            </a:pPr>
            <a:r>
              <a:rPr sz="1800" b="1" i="0">
                <a:solidFill>
                  <a:srgbClr val="C48B45"/>
                </a:solidFill>
              </a:rPr>
              <a:t>餐飲與設備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55E2A6F-6DC5-4E7C-A826-503198DB8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4095750"/>
            <a:ext cx="46101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初期以咖啡、飲品、甜點與輕食為主；明火、排煙與完整菜單依物件及法規確認。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FD1F808-FBFB-4EDF-93E1-CE163B8EF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657850"/>
            <a:ext cx="371475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F0DF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41C2832-64DA-4280-837B-8B35B7E25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715000"/>
            <a:ext cx="3714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5A4638"/>
                </a:solidFill>
              </a:defRPr>
            </a:pPr>
            <a:r>
              <a:rPr sz="1050" b="1" i="0">
                <a:solidFill>
                  <a:srgbClr val="5A4638"/>
                </a:solidFill>
              </a:rPr>
              <a:t>正式營業時間依物件與鄰里條件調整</a:t>
            </a:r>
          </a:p>
        </p:txBody>
      </p:sp>
    </p:spTree>
    <p:extLst>
      <p:ext uri="{BB962C8B-B14F-4D97-AF65-F5344CB8AC3E}">
        <p14:creationId xmlns:p14="http://schemas.microsoft.com/office/powerpoint/2010/main" val="202353114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5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F58FBE0-CD1D-472E-B336-1125B29C0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8A09E2F-E765-46FF-A1C1-08BC00A52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1% Kanōsei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B6023C4-1D38-44A2-81F1-2DB73215A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6670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 i="0">
                <a:solidFill>
                  <a:srgbClr val="6E746F"/>
                </a:solidFill>
              </a:defRPr>
            </a:pPr>
            <a:r>
              <a:rPr sz="1050" b="0" i="0">
                <a:solidFill>
                  <a:srgbClr val="6E746F"/>
                </a:solidFill>
              </a:rPr>
              <a:t>房東／場地方提案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6AC3E64-C198-456E-BB12-D2F4EB4EA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1985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8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D7AA41C-D4EC-453B-AF26-CCFCCB842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3238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工作版 0.1｜2026-07-03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89A48DD-8C5D-443B-9F73-755E49759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685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15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35CDA9A-C159-4572-B77C-ED8178200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C48B45"/>
                </a:solidFill>
              </a:defRPr>
            </a:pPr>
            <a:r>
              <a:rPr sz="1125" b="1" i="0">
                <a:solidFill>
                  <a:srgbClr val="C48B45"/>
                </a:solidFill>
              </a:rPr>
              <a:t>PROPERTY FIT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5113535-A07F-4B0F-8617-E01F7D70E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 i="0">
                <a:solidFill>
                  <a:srgbClr val="5A4638"/>
                </a:solidFill>
              </a:defRPr>
            </a:pPr>
            <a:r>
              <a:rPr sz="3600" b="1" i="0">
                <a:solidFill>
                  <a:srgbClr val="5A4638"/>
                </a:solidFill>
              </a:rPr>
              <a:t>我們找的是能長期穩定經營的空間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89FE063-38D2-4B24-809C-4E26A1C2A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152650"/>
            <a:ext cx="3276600" cy="28575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1D65381-26BE-41B8-A4B1-57FD870A8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152650"/>
            <a:ext cx="7620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A46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5FF5F72-590D-4049-A6CB-82960DB19B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343150"/>
            <a:ext cx="28384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5A4638"/>
                </a:solidFill>
              </a:defRPr>
            </a:pPr>
            <a:r>
              <a:rPr sz="1800" b="1" i="0">
                <a:solidFill>
                  <a:srgbClr val="5A4638"/>
                </a:solidFill>
              </a:rPr>
              <a:t>合法可營運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31B2F16-4A62-4770-8E41-A3CDD20A5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00350"/>
            <a:ext cx="2819400" cy="2019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可登記餐飲</a:t>
            </a:r>
          </a:p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使用執照與消防可確認</a:t>
            </a:r>
          </a:p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給排水、電力、廁所條件可行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C01F5A2-ECC9-4F85-8835-0ED84EBE2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152650"/>
            <a:ext cx="3276600" cy="28575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00C20EE-59AB-4775-9866-693E0E617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152650"/>
            <a:ext cx="7620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E94FF6A-2BB6-4307-B611-FE3713C32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2343150"/>
            <a:ext cx="28384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66705A"/>
                </a:solidFill>
              </a:defRPr>
            </a:pPr>
            <a:r>
              <a:rPr sz="1800" b="1" i="0">
                <a:solidFill>
                  <a:srgbClr val="66705A"/>
                </a:solidFill>
              </a:rPr>
              <a:t>空間可轉換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337BE9E-143F-4045-A2C0-235A834F9C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2800350"/>
            <a:ext cx="2819400" cy="2019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約 22–32 坪</a:t>
            </a:r>
          </a:p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日常 24–32 席</a:t>
            </a:r>
          </a:p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活動 12–20 席</a:t>
            </a:r>
          </a:p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可移動桌椅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3802E52-8213-4CBD-98E9-D28A7B6F7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152650"/>
            <a:ext cx="3276600" cy="28575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EF8D84E-D7F5-4C4D-AC97-E082C753D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152650"/>
            <a:ext cx="7620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8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04BF4FA-4707-4D49-89A3-F715ED1EC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2343150"/>
            <a:ext cx="28384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C48B45"/>
                </a:solidFill>
              </a:defRPr>
            </a:pPr>
            <a:r>
              <a:rPr sz="1800" b="1" i="0">
                <a:solidFill>
                  <a:srgbClr val="C48B45"/>
                </a:solidFill>
              </a:rPr>
              <a:t>適合長期承租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9E040C4-38BE-4917-9215-6EACCCBB3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2800350"/>
            <a:ext cx="2819400" cy="2019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希望至少三年租期</a:t>
            </a:r>
          </a:p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條件依物件協商</a:t>
            </a:r>
          </a:p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裝修重耐用、可維護與必要的可逆性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5A2C060-B286-4A16-BD18-5A328773C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505450"/>
            <a:ext cx="10744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66705A"/>
                </a:solidFill>
              </a:defRPr>
            </a:pPr>
            <a:r>
              <a:rPr sz="1650" b="1" i="0">
                <a:solidFill>
                  <a:srgbClr val="66705A"/>
                </a:solidFill>
              </a:rPr>
              <a:t>一樓優先；入口辨識與動線良好的二樓也會評估。</a:t>
            </a:r>
          </a:p>
        </p:txBody>
      </p:sp>
    </p:spTree>
    <p:extLst>
      <p:ext uri="{BB962C8B-B14F-4D97-AF65-F5344CB8AC3E}">
        <p14:creationId xmlns:p14="http://schemas.microsoft.com/office/powerpoint/2010/main" val="544090557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5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1106C58-0184-4FFC-B475-CC1D51C2B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D4E4E34-D547-4615-8590-B94290B0D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1% Kanōsei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77672DD-B80E-4CD6-84C2-6F83208A1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6670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 i="0">
                <a:solidFill>
                  <a:srgbClr val="6E746F"/>
                </a:solidFill>
              </a:defRPr>
            </a:pPr>
            <a:r>
              <a:rPr sz="1050" b="0" i="0">
                <a:solidFill>
                  <a:srgbClr val="6E746F"/>
                </a:solidFill>
              </a:rPr>
              <a:t>房東／場地方提案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AD951A7-59BD-4BB7-A145-7C1F20852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1985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8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A91B2C2-18BD-4813-9AAB-870E3F23B9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3238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工作版 0.1｜2026-07-03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F098ED7-11F9-4B69-BC83-1A49DB451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685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16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985E473-09CC-4F08-8BA6-6D73A8F1A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C48B45"/>
                </a:solidFill>
              </a:defRPr>
            </a:pPr>
            <a:r>
              <a:rPr sz="1125" b="1" i="0">
                <a:solidFill>
                  <a:srgbClr val="C48B45"/>
                </a:solidFill>
              </a:rPr>
              <a:t>NEXT STEP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1176B27-9ADB-4642-8479-61242ED7F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 i="0">
                <a:solidFill>
                  <a:srgbClr val="5A4638"/>
                </a:solidFill>
              </a:defRPr>
            </a:pPr>
            <a:r>
              <a:rPr sz="3600" b="1" i="0">
                <a:solidFill>
                  <a:srgbClr val="5A4638"/>
                </a:solidFill>
              </a:rPr>
              <a:t>下一步先確認物件適配，再進租約談判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CB327CE-D3F3-4BC9-9650-A3A946425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190750"/>
            <a:ext cx="4381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5A4638"/>
                </a:solidFill>
              </a:defRPr>
            </a:pPr>
            <a:r>
              <a:rPr sz="2025" b="1" i="0">
                <a:solidFill>
                  <a:srgbClr val="5A4638"/>
                </a:solidFill>
              </a:rPr>
              <a:t>希望房東／場地方提供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D59039B-4B70-40D3-904F-7E2CCE326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895600"/>
            <a:ext cx="56197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303633"/>
                </a:solidFill>
              </a:defRPr>
            </a:pPr>
            <a:r>
              <a:rPr sz="1650" b="0" i="0">
                <a:solidFill>
                  <a:srgbClr val="303633"/>
                </a:solidFill>
              </a:rPr>
              <a:t>01  平面圖與現況照片</a:t>
            </a:r>
          </a:p>
          <a:p xmlns:a="http://schemas.openxmlformats.org/drawingml/2006/main">
            <a:pPr algn="l">
              <a:defRPr sz="1650" b="0" i="0">
                <a:solidFill>
                  <a:srgbClr val="303633"/>
                </a:solidFill>
              </a:defRPr>
            </a:pPr>
            <a:r>
              <a:rPr sz="1650" b="0" i="0">
                <a:solidFill>
                  <a:srgbClr val="303633"/>
                </a:solidFill>
              </a:rPr>
              <a:t>02  使用執照／謄本與可登記用途資訊</a:t>
            </a:r>
          </a:p>
          <a:p xmlns:a="http://schemas.openxmlformats.org/drawingml/2006/main">
            <a:pPr algn="l">
              <a:defRPr sz="1650" b="0" i="0">
                <a:solidFill>
                  <a:srgbClr val="303633"/>
                </a:solidFill>
              </a:defRPr>
            </a:pPr>
            <a:r>
              <a:rPr sz="1650" b="0" i="0">
                <a:solidFill>
                  <a:srgbClr val="303633"/>
                </a:solidFill>
              </a:rPr>
              <a:t>03  給排水、電力、消防與既有設備條件</a:t>
            </a:r>
          </a:p>
          <a:p xmlns:a="http://schemas.openxmlformats.org/drawingml/2006/main">
            <a:pPr algn="l">
              <a:defRPr sz="1650" b="0" i="0">
                <a:solidFill>
                  <a:srgbClr val="303633"/>
                </a:solidFill>
              </a:defRPr>
            </a:pPr>
            <a:r>
              <a:rPr sz="1650" b="0" i="0">
                <a:solidFill>
                  <a:srgbClr val="303633"/>
                </a:solidFill>
              </a:rPr>
              <a:t>04  租期、租金、押金、裝修期與恢復原狀原則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B8111CC-D9E3-4623-AFE7-DECD6BD77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133600"/>
            <a:ext cx="4229100" cy="2781300"/>
          </a:xfrm>
          <a:prstGeom xmlns:a="http://schemas.openxmlformats.org/drawingml/2006/main" prst="roundRect">
            <a:avLst>
              <a:gd name="adj" fmla="val 4110"/>
            </a:avLst>
          </a:prstGeom>
          <a:solidFill xmlns:a="http://schemas.openxmlformats.org/drawingml/2006/main">
            <a:srgbClr val="DDE2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5FC802B-E78E-4892-A032-1F61E29C6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2476500"/>
            <a:ext cx="3505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66705A"/>
                </a:solidFill>
              </a:defRPr>
            </a:pPr>
            <a:r>
              <a:rPr sz="1875" b="1" i="0">
                <a:solidFill>
                  <a:srgbClr val="66705A"/>
                </a:solidFill>
              </a:rPr>
              <a:t>我們會完成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A930210-2284-4AB3-B970-5D590D409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3086100"/>
            <a:ext cx="3238500" cy="1409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303633"/>
                </a:solidFill>
              </a:defRPr>
            </a:pPr>
            <a:r>
              <a:rPr sz="1650" b="0" i="0">
                <a:solidFill>
                  <a:srgbClr val="303633"/>
                </a:solidFill>
              </a:rPr>
              <a:t>法規初評</a:t>
            </a:r>
          </a:p>
          <a:p xmlns:a="http://schemas.openxmlformats.org/drawingml/2006/main">
            <a:pPr algn="l">
              <a:defRPr sz="1650" b="0" i="0">
                <a:solidFill>
                  <a:srgbClr val="303633"/>
                </a:solidFill>
              </a:defRPr>
            </a:pPr>
            <a:r>
              <a:rPr sz="1650" b="0" i="0">
                <a:solidFill>
                  <a:srgbClr val="303633"/>
                </a:solidFill>
              </a:rPr>
              <a:t>工程與吧檯條件初估</a:t>
            </a:r>
          </a:p>
          <a:p xmlns:a="http://schemas.openxmlformats.org/drawingml/2006/main">
            <a:pPr algn="l">
              <a:defRPr sz="1650" b="0" i="0">
                <a:solidFill>
                  <a:srgbClr val="303633"/>
                </a:solidFill>
              </a:defRPr>
            </a:pPr>
            <a:r>
              <a:rPr sz="1650" b="0" i="0">
                <a:solidFill>
                  <a:srgbClr val="303633"/>
                </a:solidFill>
              </a:rPr>
              <a:t>租金與損益模型更新</a:t>
            </a:r>
          </a:p>
          <a:p xmlns:a="http://schemas.openxmlformats.org/drawingml/2006/main">
            <a:pPr algn="l">
              <a:defRPr sz="1650" b="0" i="0">
                <a:solidFill>
                  <a:srgbClr val="303633"/>
                </a:solidFill>
              </a:defRPr>
            </a:pPr>
            <a:r>
              <a:rPr sz="1650" b="0" i="0">
                <a:solidFill>
                  <a:srgbClr val="303633"/>
                </a:solidFill>
              </a:rPr>
              <a:t>確認後再進入正式議約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8D465C6-B5DB-40B8-849E-FEA119989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429250"/>
            <a:ext cx="10744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5A4638"/>
                </a:solidFill>
              </a:defRPr>
            </a:pPr>
            <a:r>
              <a:rPr sz="1875" b="1" i="0">
                <a:solidFill>
                  <a:srgbClr val="5A4638"/>
                </a:solidFill>
              </a:rPr>
              <a:t>目標不是搶快簽約，而是找到彼此都能安心長期合作的物件。</a:t>
            </a:r>
          </a:p>
        </p:txBody>
      </p:sp>
    </p:spTree>
    <p:extLst>
      <p:ext uri="{BB962C8B-B14F-4D97-AF65-F5344CB8AC3E}">
        <p14:creationId xmlns:p14="http://schemas.microsoft.com/office/powerpoint/2010/main" val="156433826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5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1770E8E-408E-423E-89F6-5CAFD307D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1B08F0B-C026-48BE-AB78-FF6F1BF9F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1% Kanōsei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DE2D93B-4010-44C4-B9FD-162E0B9E9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6670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 i="0">
                <a:solidFill>
                  <a:srgbClr val="6E746F"/>
                </a:solidFill>
              </a:defRPr>
            </a:pPr>
            <a:r>
              <a:rPr sz="1050" b="0" i="0">
                <a:solidFill>
                  <a:srgbClr val="6E746F"/>
                </a:solidFill>
              </a:rPr>
              <a:t>房東／場地方提案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5CF6C7E-5936-4D10-A281-ADF18A240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1985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8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0612902-2CD0-4AA8-9CBE-3BB199C05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3238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工作版 0.1｜2026-07-03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0A38767-5FCF-4018-A7D0-929DD2E65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685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02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D4CC172-8A47-4993-A40C-4DC44E31D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C48B45"/>
                </a:solidFill>
              </a:defRPr>
            </a:pPr>
            <a:r>
              <a:rPr sz="1125" b="1" i="0">
                <a:solidFill>
                  <a:srgbClr val="C48B45"/>
                </a:solidFill>
              </a:rPr>
              <a:t>THE NEED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88D6457-592E-49EC-A537-EF3451039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 i="0">
                <a:solidFill>
                  <a:srgbClr val="5A4638"/>
                </a:solidFill>
              </a:defRPr>
            </a:pPr>
            <a:r>
              <a:rPr sz="3600" b="1" i="0">
                <a:solidFill>
                  <a:srgbClr val="5A4638"/>
                </a:solidFill>
              </a:rPr>
              <a:t>城市有座位，卻不一定有能安心交流的位置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EC3AE05-8BC5-4335-947F-CB9597B5F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114550"/>
            <a:ext cx="10382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0" i="0">
                <a:solidFill>
                  <a:srgbClr val="303633"/>
                </a:solidFill>
              </a:defRPr>
            </a:pPr>
            <a:r>
              <a:rPr sz="1875" b="0" i="0">
                <a:solidFill>
                  <a:srgbClr val="303633"/>
                </a:solidFill>
              </a:rPr>
              <a:t>家與工作承載責任，一般消費場所承載短暫停留；仍在尋找方向的人，需要一個不必先證明自己、也不被強迫社交的第三空間。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BA80DA3-F079-4465-A22E-98E33104D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200400"/>
            <a:ext cx="3143250" cy="1943100"/>
          </a:xfrm>
          <a:prstGeom xmlns:a="http://schemas.openxmlformats.org/drawingml/2006/main" prst="roundRect">
            <a:avLst>
              <a:gd name="adj" fmla="val 58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C245A89-0F84-463F-B830-BAC5E93EE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200400"/>
            <a:ext cx="76200" cy="1943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FD0D3C4-3011-43E0-8AC3-38B1C40C1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390900"/>
            <a:ext cx="2705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66705A"/>
                </a:solidFill>
              </a:defRPr>
            </a:pPr>
            <a:r>
              <a:rPr sz="1800" b="1" i="0">
                <a:solidFill>
                  <a:srgbClr val="66705A"/>
                </a:solidFill>
              </a:rPr>
              <a:t>日常可進入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E35069D-897D-4FAD-B62C-CED728265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848100"/>
            <a:ext cx="26860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不需會員資格，一杯飲品就能自然坐下。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1563696-B622-4DAC-BAF3-3FB530564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3200400"/>
            <a:ext cx="3143250" cy="1943100"/>
          </a:xfrm>
          <a:prstGeom xmlns:a="http://schemas.openxmlformats.org/drawingml/2006/main" prst="roundRect">
            <a:avLst>
              <a:gd name="adj" fmla="val 58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2BBD9D9-1CAF-4455-A84F-DE663B076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3200400"/>
            <a:ext cx="76200" cy="1943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8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60B3368-F791-4C0E-A2F1-23401ED2F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72025" y="3390900"/>
            <a:ext cx="2705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C48B45"/>
                </a:solidFill>
              </a:defRPr>
            </a:pPr>
            <a:r>
              <a:rPr sz="1800" b="1" i="0">
                <a:solidFill>
                  <a:srgbClr val="C48B45"/>
                </a:solidFill>
              </a:rPr>
              <a:t>交流有品質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CD81A36-2361-432B-A157-EFDA9B2C1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72025" y="3848100"/>
            <a:ext cx="26860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以主題、主持與界線，降低尷尬與噪音。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987722E-4D4E-41F5-89D3-683B622D7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200400"/>
            <a:ext cx="3143250" cy="1943100"/>
          </a:xfrm>
          <a:prstGeom xmlns:a="http://schemas.openxmlformats.org/drawingml/2006/main" prst="roundRect">
            <a:avLst>
              <a:gd name="adj" fmla="val 58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1DA9D99-3258-45F0-B779-6AF018770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200400"/>
            <a:ext cx="76200" cy="1943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06A5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8797545-2EA8-4186-9BEF-59383210B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390900"/>
            <a:ext cx="2705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806A59"/>
                </a:solidFill>
              </a:defRPr>
            </a:pPr>
            <a:r>
              <a:rPr sz="1800" b="1" i="0">
                <a:solidFill>
                  <a:srgbClr val="806A59"/>
                </a:solidFill>
              </a:rPr>
              <a:t>回訪有理由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44B56B5-D1C4-4654-877D-E894A2691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848100"/>
            <a:ext cx="26860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讓一次對話能延伸成活動、Circle 與歸屬。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81DE737-0477-486C-BB7E-53561ACA3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505450"/>
            <a:ext cx="333375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F0DF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928BB95-CF30-48EE-A253-6F51EE7AD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562600"/>
            <a:ext cx="3333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5A4638"/>
                </a:solidFill>
              </a:defRPr>
            </a:pPr>
            <a:r>
              <a:rPr sz="1050" b="1" i="0">
                <a:solidFill>
                  <a:srgbClr val="5A4638"/>
                </a:solidFill>
              </a:rPr>
              <a:t>品牌觀察｜仍待 Persona 訪談驗證</a:t>
            </a:r>
          </a:p>
        </p:txBody>
      </p:sp>
    </p:spTree>
    <p:extLst>
      <p:ext uri="{BB962C8B-B14F-4D97-AF65-F5344CB8AC3E}">
        <p14:creationId xmlns:p14="http://schemas.microsoft.com/office/powerpoint/2010/main" val="206888832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5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89AEB13-1540-436C-BDC6-34E71D893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D97F64B-166F-44C9-AA00-2239345A2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1% Kanōsei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579A4E8-53DA-4B59-A302-83E0F9FFF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6670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 i="0">
                <a:solidFill>
                  <a:srgbClr val="6E746F"/>
                </a:solidFill>
              </a:defRPr>
            </a:pPr>
            <a:r>
              <a:rPr sz="1050" b="0" i="0">
                <a:solidFill>
                  <a:srgbClr val="6E746F"/>
                </a:solidFill>
              </a:rPr>
              <a:t>房東／場地方提案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689E3EC-7346-4392-BA68-C752F9195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1985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8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B024D92-F885-4026-A3E0-5C0351B0E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3238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工作版 0.1｜2026-07-03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46643E7-D600-4D47-8FF3-AEEBFD1663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685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03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8270331-650E-46FB-A554-A3AD5136A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C48B45"/>
                </a:solidFill>
              </a:defRPr>
            </a:pPr>
            <a:r>
              <a:rPr sz="1125" b="1" i="0">
                <a:solidFill>
                  <a:srgbClr val="C48B45"/>
                </a:solidFill>
              </a:rPr>
              <a:t>THE IDEA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E78DED1-C638-4453-A0D9-D465A67E4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 i="0">
                <a:solidFill>
                  <a:srgbClr val="5A4638"/>
                </a:solidFill>
              </a:defRPr>
            </a:pPr>
            <a:r>
              <a:rPr sz="3600" b="1" i="0">
                <a:solidFill>
                  <a:srgbClr val="5A4638"/>
                </a:solidFill>
              </a:rPr>
              <a:t>咖啡讓人進來，主持讓關係發生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0CEC1AA-B9AC-423E-9E89-050C27192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305050"/>
            <a:ext cx="800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400" b="1" i="0">
                <a:solidFill>
                  <a:srgbClr val="C48B45"/>
                </a:solidFill>
              </a:defRPr>
            </a:pPr>
            <a:r>
              <a:rPr sz="2400" b="1" i="0">
                <a:solidFill>
                  <a:srgbClr val="C48B45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8CB2E02-FB8B-4AB6-867A-E7DB4A2EC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838450"/>
            <a:ext cx="21717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8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FD65672-22D3-4DD1-97BE-0B7A659EE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8610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75" b="1" i="0">
                <a:solidFill>
                  <a:srgbClr val="5A4638"/>
                </a:solidFill>
              </a:defRPr>
            </a:pPr>
            <a:r>
              <a:rPr sz="2175" b="1" i="0">
                <a:solidFill>
                  <a:srgbClr val="5A4638"/>
                </a:solidFill>
              </a:rPr>
              <a:t>進來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4EDE273-983B-4A04-B80E-367939313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81400"/>
            <a:ext cx="21336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303633"/>
                </a:solidFill>
              </a:defRPr>
            </a:pPr>
            <a:r>
              <a:rPr sz="1500" b="0" i="0">
                <a:solidFill>
                  <a:srgbClr val="303633"/>
                </a:solidFill>
              </a:rPr>
              <a:t>咖啡、甜點與一個舒服的位置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1DA8599-C6C5-43B6-8E61-7A4E33CF8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2305050"/>
            <a:ext cx="800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400" b="1" i="0">
                <a:solidFill>
                  <a:srgbClr val="C48B45"/>
                </a:solidFill>
              </a:defRPr>
            </a:pPr>
            <a:r>
              <a:rPr sz="2400" b="1" i="0">
                <a:solidFill>
                  <a:srgbClr val="C48B45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01821C5-D292-4EC1-999E-78B2F8086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2838450"/>
            <a:ext cx="21717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8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47EA0E4-7BCB-40CE-A735-C10A8255F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308610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75" b="1" i="0">
                <a:solidFill>
                  <a:srgbClr val="5A4638"/>
                </a:solidFill>
              </a:defRPr>
            </a:pPr>
            <a:r>
              <a:rPr sz="2175" b="1" i="0">
                <a:solidFill>
                  <a:srgbClr val="5A4638"/>
                </a:solidFill>
              </a:rPr>
              <a:t>發現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55BE759-54D5-4CA7-8643-CD2060747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3581400"/>
            <a:ext cx="21336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303633"/>
                </a:solidFill>
              </a:defRPr>
            </a:pPr>
            <a:r>
              <a:rPr sz="1500" b="0" i="0">
                <a:solidFill>
                  <a:srgbClr val="303633"/>
                </a:solidFill>
              </a:rPr>
              <a:t>問題卡、Seed Wall、Thought Archive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2141CC2-AD06-4A33-A781-87795BE3C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305050"/>
            <a:ext cx="800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400" b="1" i="0">
                <a:solidFill>
                  <a:srgbClr val="C48B45"/>
                </a:solidFill>
              </a:defRPr>
            </a:pPr>
            <a:r>
              <a:rPr sz="2400" b="1" i="0">
                <a:solidFill>
                  <a:srgbClr val="C48B45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7D160DC-597A-4F33-B5C0-1BC814AB9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838450"/>
            <a:ext cx="21717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A01641E-4E90-4E6D-A9E9-8B31DFD3C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08610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75" b="1" i="0">
                <a:solidFill>
                  <a:srgbClr val="5A4638"/>
                </a:solidFill>
              </a:defRPr>
            </a:pPr>
            <a:r>
              <a:rPr sz="2175" b="1" i="0">
                <a:solidFill>
                  <a:srgbClr val="5A4638"/>
                </a:solidFill>
              </a:rPr>
              <a:t>參與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2736B90-2E0D-4DAC-845C-5CA8AE3B9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581400"/>
            <a:ext cx="21336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303633"/>
                </a:solidFill>
              </a:defRPr>
            </a:pPr>
            <a:r>
              <a:rPr sz="1500" b="0" i="0">
                <a:solidFill>
                  <a:srgbClr val="303633"/>
                </a:solidFill>
              </a:rPr>
              <a:t>Open Table、Salon、Workshop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30AEB54-7F20-4EEF-94A1-5DF16C96E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2305050"/>
            <a:ext cx="800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400" b="1" i="0">
                <a:solidFill>
                  <a:srgbClr val="C48B45"/>
                </a:solidFill>
              </a:defRPr>
            </a:pPr>
            <a:r>
              <a:rPr sz="2400" b="1" i="0">
                <a:solidFill>
                  <a:srgbClr val="C48B45"/>
                </a:solidFill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3AE118B-2964-4AF1-ACEF-5A9803F82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2838450"/>
            <a:ext cx="21717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9FC6438-6F18-4645-8E02-0F349AEFE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308610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75" b="1" i="0">
                <a:solidFill>
                  <a:srgbClr val="5A4638"/>
                </a:solidFill>
              </a:defRPr>
            </a:pPr>
            <a:r>
              <a:rPr sz="2175" b="1" i="0">
                <a:solidFill>
                  <a:srgbClr val="5A4638"/>
                </a:solidFill>
              </a:rPr>
              <a:t>同行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87E90ED-BD5A-4EEC-B6DC-2E6F8C52B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3581400"/>
            <a:ext cx="21336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303633"/>
                </a:solidFill>
              </a:defRPr>
            </a:pPr>
            <a:r>
              <a:rPr sz="1500" b="0" i="0">
                <a:solidFill>
                  <a:srgbClr val="303633"/>
                </a:solidFill>
              </a:rPr>
              <a:t>Possibility Circle 與會員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36B243A-8E9B-430F-A284-509923113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819650"/>
            <a:ext cx="1074420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DDE2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716D071-57C5-40FF-969D-84B46DE72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067300"/>
            <a:ext cx="1013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66705A"/>
                </a:solidFill>
              </a:defRPr>
            </a:pPr>
            <a:r>
              <a:rPr sz="1875" b="1" i="0">
                <a:solidFill>
                  <a:srgbClr val="66705A"/>
                </a:solidFill>
              </a:rPr>
              <a:t>不是把咖啡店加上活動，而是讓同一個空間在不同時段承接不同深度的關係。</a:t>
            </a:r>
          </a:p>
        </p:txBody>
      </p:sp>
    </p:spTree>
    <p:extLst>
      <p:ext uri="{BB962C8B-B14F-4D97-AF65-F5344CB8AC3E}">
        <p14:creationId xmlns:p14="http://schemas.microsoft.com/office/powerpoint/2010/main" val="163577923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5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6ECAA6E-3B2B-49EC-87F8-7AFF8DE8F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C1788F1-7569-4796-A0DA-70AE007B7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1% Kanōsei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7C647F6-66C6-4A49-965E-D56C12B46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6670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 i="0">
                <a:solidFill>
                  <a:srgbClr val="6E746F"/>
                </a:solidFill>
              </a:defRPr>
            </a:pPr>
            <a:r>
              <a:rPr sz="1050" b="0" i="0">
                <a:solidFill>
                  <a:srgbClr val="6E746F"/>
                </a:solidFill>
              </a:rPr>
              <a:t>房東／場地方提案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BD336B1-1B2F-4421-A33F-6ECDF1F59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1985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8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7EF13F4-FF40-4E6A-B47A-2C79CA5E7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3238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工作版 0.1｜2026-07-03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8B908F5-9D30-4C8D-BCA3-9E61666B9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685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04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5A921DB-C5C8-456E-99D5-3093F4BBE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C48B45"/>
                </a:solidFill>
              </a:defRPr>
            </a:pPr>
            <a:r>
              <a:rPr sz="1125" b="1" i="0">
                <a:solidFill>
                  <a:srgbClr val="C48B45"/>
                </a:solidFill>
              </a:rPr>
              <a:t>AUDIENCE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7FB353B-8895-4379-B2FF-D221E65C1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 i="0">
                <a:solidFill>
                  <a:srgbClr val="5A4638"/>
                </a:solidFill>
              </a:defRPr>
            </a:pPr>
            <a:r>
              <a:rPr sz="3600" b="1" i="0">
                <a:solidFill>
                  <a:srgbClr val="5A4638"/>
                </a:solidFill>
              </a:rPr>
              <a:t>我們服務的不是某一種職業，而是同一種人生狀態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153334B-1197-437F-BF0D-ED70385FF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152650"/>
            <a:ext cx="3333750" cy="2324100"/>
          </a:xfrm>
          <a:prstGeom xmlns:a="http://schemas.openxmlformats.org/drawingml/2006/main" prst="roundRect">
            <a:avLst>
              <a:gd name="adj" fmla="val 491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82A9240-354B-41B1-B65B-6D875A8FC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152650"/>
            <a:ext cx="76200" cy="2324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A46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F18B17C-BD77-4F33-84E1-BC8412DC6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343150"/>
            <a:ext cx="28956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5A4638"/>
                </a:solidFill>
              </a:defRPr>
            </a:pPr>
            <a:r>
              <a:rPr sz="1800" b="1" i="0">
                <a:solidFill>
                  <a:srgbClr val="5A4638"/>
                </a:solidFill>
              </a:rPr>
              <a:t>正在轉向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29DD99D-B976-4FFE-B141-C9F758A2D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00350"/>
            <a:ext cx="287655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25–35 歲上班族、轉職者與重啟中的人。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仍然想找出路，但缺少能喘息與整理方向的環境。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EEC9C81-691E-48D9-9991-8699A2E835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152650"/>
            <a:ext cx="3333750" cy="2324100"/>
          </a:xfrm>
          <a:prstGeom xmlns:a="http://schemas.openxmlformats.org/drawingml/2006/main" prst="roundRect">
            <a:avLst>
              <a:gd name="adj" fmla="val 491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AEBAD21-F3E0-43C4-B46D-87FFE1BF8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152650"/>
            <a:ext cx="76200" cy="2324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D44FF6E-AFFD-4099-B1A4-0928CA235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76775" y="2343150"/>
            <a:ext cx="28956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66705A"/>
                </a:solidFill>
              </a:defRPr>
            </a:pPr>
            <a:r>
              <a:rPr sz="1800" b="1" i="0">
                <a:solidFill>
                  <a:srgbClr val="66705A"/>
                </a:solidFill>
              </a:rPr>
              <a:t>獨立工作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05ECA4E-993B-47A7-B88D-A786F199B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76775" y="2800350"/>
            <a:ext cx="287655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自由工作者、創作者與接案者。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需要的不只是座位，而是能遇見不同觀點與可信任關係的地方。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921CB6E-0FCB-46D9-939C-D3FE56B53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152650"/>
            <a:ext cx="3333750" cy="2324100"/>
          </a:xfrm>
          <a:prstGeom xmlns:a="http://schemas.openxmlformats.org/drawingml/2006/main" prst="roundRect">
            <a:avLst>
              <a:gd name="adj" fmla="val 491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1A14DE2-99CE-4D4A-8941-BB4E819C3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152650"/>
            <a:ext cx="76200" cy="2324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8B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61AAC7C-9AE8-43B9-AB44-148B45D2D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343150"/>
            <a:ext cx="28956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C48B45"/>
                </a:solidFill>
              </a:defRPr>
            </a:pPr>
            <a:r>
              <a:rPr sz="1800" b="1" i="0">
                <a:solidFill>
                  <a:srgbClr val="C48B45"/>
                </a:solidFill>
              </a:rPr>
              <a:t>在地回訪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83F1933-2BB7-420E-B497-44575BA34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800350"/>
            <a:ext cx="2876550" cy="1485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需要穩定第三空間的附近居民。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入口必須日常、親近，不應像私人會所或高冷藝廊。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163AF64-44B4-4669-BC17-223BD6D0F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89585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6E746F"/>
                </a:solidFill>
              </a:defRPr>
            </a:pPr>
            <a:r>
              <a:rPr sz="1425" b="1" i="0">
                <a:solidFill>
                  <a:srgbClr val="6E746F"/>
                </a:solidFill>
              </a:rPr>
              <a:t>共同特質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B46FECC-BA73-4257-A208-298179BF4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4857750"/>
            <a:ext cx="9334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 i="0">
                <a:solidFill>
                  <a:srgbClr val="303633"/>
                </a:solidFill>
              </a:defRPr>
            </a:pPr>
            <a:r>
              <a:rPr sz="1575" b="0" i="0">
                <a:solidFill>
                  <a:srgbClr val="303633"/>
                </a:solidFill>
              </a:rPr>
              <a:t>open minded｜喜歡想法交流｜不認為人生只能有一種答案｜仍願意為可能性採取行動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599B13B-A933-4C65-9F77-EEB425E90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524500"/>
            <a:ext cx="390525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F0DF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69FF06D-AABB-44D0-BD41-FC6698B79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581650"/>
            <a:ext cx="3905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5A4638"/>
                </a:solidFill>
              </a:defRPr>
            </a:pPr>
            <a:r>
              <a:rPr sz="1050" b="1" i="0">
                <a:solidFill>
                  <a:srgbClr val="5A4638"/>
                </a:solidFill>
              </a:rPr>
              <a:t>工作假設｜需 8–12 次訪談與 pop-up 驗證</a:t>
            </a:r>
          </a:p>
        </p:txBody>
      </p:sp>
    </p:spTree>
    <p:extLst>
      <p:ext uri="{BB962C8B-B14F-4D97-AF65-F5344CB8AC3E}">
        <p14:creationId xmlns:p14="http://schemas.microsoft.com/office/powerpoint/2010/main" val="90796066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5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3DC0AA8-534D-44DA-8E28-D4501D2E6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45F92F3-27F2-46EC-978A-5D0289324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1% Kanōsei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8158EE4-5DF5-4236-AF52-5BC2F5C92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6670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 i="0">
                <a:solidFill>
                  <a:srgbClr val="6E746F"/>
                </a:solidFill>
              </a:defRPr>
            </a:pPr>
            <a:r>
              <a:rPr sz="1050" b="0" i="0">
                <a:solidFill>
                  <a:srgbClr val="6E746F"/>
                </a:solidFill>
              </a:rPr>
              <a:t>房東／場地方提案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D447386-30A0-482C-8795-7802D1A7D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1985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8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32B388D-3EFC-442B-A696-A5E23BD53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3238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工作版 0.1｜2026-07-03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9C5E79A-C5C9-421F-A4D3-7DE6A683E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685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05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EE91929-D3BA-4EA6-8A32-3F567E403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C48B45"/>
                </a:solidFill>
              </a:defRPr>
            </a:pPr>
            <a:r>
              <a:rPr sz="1125" b="1" i="0">
                <a:solidFill>
                  <a:srgbClr val="C48B45"/>
                </a:solidFill>
              </a:rPr>
              <a:t>JOURNEY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ED01E4E-83C4-4AB5-9ED3-E8359C6B2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 i="0">
                <a:solidFill>
                  <a:srgbClr val="5A4638"/>
                </a:solidFill>
              </a:defRPr>
            </a:pPr>
            <a:r>
              <a:rPr sz="3600" b="1" i="0">
                <a:solidFill>
                  <a:srgbClr val="5A4638"/>
                </a:solidFill>
              </a:rPr>
              <a:t>每一次回訪，都比第一次更有深度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14B7725-C45E-44E6-9F4C-24D537333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362200"/>
            <a:ext cx="1847850" cy="2362200"/>
          </a:xfrm>
          <a:prstGeom xmlns:a="http://schemas.openxmlformats.org/drawingml/2006/main" prst="roundRect">
            <a:avLst>
              <a:gd name="adj" fmla="val 6186"/>
            </a:avLst>
          </a:prstGeom>
          <a:solidFill xmlns:a="http://schemas.openxmlformats.org/drawingml/2006/main">
            <a:srgbClr val="F0DF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3B0D586-4F49-4972-8F83-14833BAE9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533650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C48B45"/>
                </a:solidFill>
              </a:defRPr>
            </a:pPr>
            <a:r>
              <a:rPr sz="1350" b="1" i="0">
                <a:solidFill>
                  <a:srgbClr val="C48B45"/>
                </a:solidFill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1A5E312-75E1-4EA8-B678-56156E7E2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933700"/>
            <a:ext cx="1428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75" b="1" i="0">
                <a:solidFill>
                  <a:srgbClr val="5A4638"/>
                </a:solidFill>
              </a:defRPr>
            </a:pPr>
            <a:r>
              <a:rPr sz="2175" b="1" i="0">
                <a:solidFill>
                  <a:srgbClr val="5A4638"/>
                </a:solidFill>
              </a:rPr>
              <a:t>咖啡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7192115-7865-421C-873A-5F7C6D1C4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429000"/>
            <a:ext cx="1428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303633"/>
                </a:solidFill>
              </a:defRPr>
            </a:pPr>
            <a:r>
              <a:rPr sz="1350" b="0" i="0">
                <a:solidFill>
                  <a:srgbClr val="303633"/>
                </a:solidFill>
              </a:rPr>
              <a:t>第一次進門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A1E4C15-6D37-47CB-9183-5A14A71BD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267200"/>
            <a:ext cx="1447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6E746F"/>
                </a:solidFill>
              </a:defRPr>
            </a:pPr>
            <a:r>
              <a:rPr sz="1125" b="1" i="0">
                <a:solidFill>
                  <a:srgbClr val="6E746F"/>
                </a:solidFill>
              </a:rPr>
              <a:t>NT$220–250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E343A36-D34E-4335-A230-2AC878094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2686050"/>
            <a:ext cx="1847850" cy="2190750"/>
          </a:xfrm>
          <a:prstGeom xmlns:a="http://schemas.openxmlformats.org/drawingml/2006/main" prst="roundRect">
            <a:avLst>
              <a:gd name="adj" fmla="val 6186"/>
            </a:avLst>
          </a:prstGeom>
          <a:solidFill xmlns:a="http://schemas.openxmlformats.org/drawingml/2006/main">
            <a:srgbClr val="F0DF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96B93C2-E31B-4C4E-AF6B-EC92FC3AC0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2857500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C48B45"/>
                </a:solidFill>
              </a:defRPr>
            </a:pPr>
            <a:r>
              <a:rPr sz="1350" b="1" i="0">
                <a:solidFill>
                  <a:srgbClr val="C48B45"/>
                </a:solidFill>
              </a:rPr>
              <a:t>02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A1F2E45-D8FA-427E-8C63-3CF21DDD2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3257550"/>
            <a:ext cx="1428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75" b="1" i="0">
                <a:solidFill>
                  <a:srgbClr val="5A4638"/>
                </a:solidFill>
              </a:defRPr>
            </a:pPr>
            <a:r>
              <a:rPr sz="2175" b="1" i="0">
                <a:solidFill>
                  <a:srgbClr val="5A4638"/>
                </a:solidFill>
              </a:rPr>
              <a:t>Salon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3977731-FAA3-4118-9716-F63332A21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3752850"/>
            <a:ext cx="1428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303633"/>
                </a:solidFill>
              </a:defRPr>
            </a:pPr>
            <a:r>
              <a:rPr sz="1350" b="0" i="0">
                <a:solidFill>
                  <a:srgbClr val="303633"/>
                </a:solidFill>
              </a:rPr>
              <a:t>第一次深度體驗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3C5D3CB-ED8D-4A61-8C0F-CF27F82D3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4419600"/>
            <a:ext cx="1447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6E746F"/>
                </a:solidFill>
              </a:defRPr>
            </a:pPr>
            <a:r>
              <a:rPr sz="1125" b="1" i="0">
                <a:solidFill>
                  <a:srgbClr val="6E746F"/>
                </a:solidFill>
              </a:rPr>
              <a:t>NT$650–850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7AB77F3-16C1-4537-A8BB-58456B419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3009900"/>
            <a:ext cx="1847850" cy="2019300"/>
          </a:xfrm>
          <a:prstGeom xmlns:a="http://schemas.openxmlformats.org/drawingml/2006/main" prst="roundRect">
            <a:avLst>
              <a:gd name="adj" fmla="val 6186"/>
            </a:avLst>
          </a:prstGeom>
          <a:solidFill xmlns:a="http://schemas.openxmlformats.org/drawingml/2006/main">
            <a:srgbClr val="DDE2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3F44859-4748-480C-B44B-775B5B4FD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3181350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66705A"/>
                </a:solidFill>
              </a:defRPr>
            </a:pPr>
            <a:r>
              <a:rPr sz="1350" b="1" i="0">
                <a:solidFill>
                  <a:srgbClr val="66705A"/>
                </a:solidFill>
              </a:rPr>
              <a:t>03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DA0F1AE-BAE0-4510-A4B3-6699A608B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3581400"/>
            <a:ext cx="1428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75" b="1" i="0">
                <a:solidFill>
                  <a:srgbClr val="5A4638"/>
                </a:solidFill>
              </a:defRPr>
            </a:pPr>
            <a:r>
              <a:rPr sz="2175" b="1" i="0">
                <a:solidFill>
                  <a:srgbClr val="5A4638"/>
                </a:solidFill>
              </a:rPr>
              <a:t>Workshop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B12CD00-C0DB-45D2-A027-12BBDC303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4076700"/>
            <a:ext cx="1428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303633"/>
                </a:solidFill>
              </a:defRPr>
            </a:pPr>
            <a:r>
              <a:rPr sz="1350" b="0" i="0">
                <a:solidFill>
                  <a:srgbClr val="303633"/>
                </a:solidFill>
              </a:rPr>
              <a:t>主題探索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F08DC2D-C6BD-4C7C-826C-CD5799F86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4572000"/>
            <a:ext cx="1447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6E746F"/>
                </a:solidFill>
              </a:defRPr>
            </a:pPr>
            <a:r>
              <a:rPr sz="1125" b="1" i="0">
                <a:solidFill>
                  <a:srgbClr val="6E746F"/>
                </a:solidFill>
              </a:rPr>
              <a:t>NT$1,200–2,400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26F2B73-D5D3-4D32-9393-CD331D6C2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333750"/>
            <a:ext cx="1847850" cy="1847850"/>
          </a:xfrm>
          <a:prstGeom xmlns:a="http://schemas.openxmlformats.org/drawingml/2006/main" prst="roundRect">
            <a:avLst>
              <a:gd name="adj" fmla="val 6186"/>
            </a:avLst>
          </a:prstGeom>
          <a:solidFill xmlns:a="http://schemas.openxmlformats.org/drawingml/2006/main">
            <a:srgbClr val="DDE2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754A424-B97A-4BC3-B9C4-FC78DF0D0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72350" y="3505200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66705A"/>
                </a:solidFill>
              </a:defRPr>
            </a:pPr>
            <a:r>
              <a:rPr sz="1350" b="1" i="0">
                <a:solidFill>
                  <a:srgbClr val="66705A"/>
                </a:solidFill>
              </a:rPr>
              <a:t>04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0AACB88-2CA6-4E22-927E-5514C5B03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72350" y="3905250"/>
            <a:ext cx="1428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75" b="1" i="0">
                <a:solidFill>
                  <a:srgbClr val="5A4638"/>
                </a:solidFill>
              </a:defRPr>
            </a:pPr>
            <a:r>
              <a:rPr sz="2175" b="1" i="0">
                <a:solidFill>
                  <a:srgbClr val="5A4638"/>
                </a:solidFill>
              </a:rPr>
              <a:t>Circle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0DECF6E-B2C7-4D35-AAD4-A9514664E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72350" y="4400550"/>
            <a:ext cx="1428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303633"/>
                </a:solidFill>
              </a:defRPr>
            </a:pPr>
            <a:r>
              <a:rPr sz="1350" b="0" i="0">
                <a:solidFill>
                  <a:srgbClr val="303633"/>
                </a:solidFill>
              </a:rPr>
              <a:t>4 週同行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19027F6-E24A-41DF-AFB4-A6ACCC08A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72350" y="4724400"/>
            <a:ext cx="1447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6E746F"/>
                </a:solidFill>
              </a:defRPr>
            </a:pPr>
            <a:r>
              <a:rPr sz="1125" b="1" i="0">
                <a:solidFill>
                  <a:srgbClr val="6E746F"/>
                </a:solidFill>
              </a:rPr>
              <a:t>NT$3,600–5,600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53E805A-7456-4DA4-8A6B-CBC8CE51E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3657600"/>
            <a:ext cx="1847850" cy="1676400"/>
          </a:xfrm>
          <a:prstGeom xmlns:a="http://schemas.openxmlformats.org/drawingml/2006/main" prst="roundRect">
            <a:avLst>
              <a:gd name="adj" fmla="val 6818"/>
            </a:avLst>
          </a:prstGeom>
          <a:solidFill xmlns:a="http://schemas.openxmlformats.org/drawingml/2006/main">
            <a:srgbClr val="DDE2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2BD7411-2CEA-455B-AFCA-2FBC48416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3829050"/>
            <a:ext cx="49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66705A"/>
                </a:solidFill>
              </a:defRPr>
            </a:pPr>
            <a:r>
              <a:rPr sz="1350" b="1" i="0">
                <a:solidFill>
                  <a:srgbClr val="66705A"/>
                </a:solidFill>
              </a:rPr>
              <a:t>05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B19018F-7A13-4066-B9DA-9FD093C11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4229100"/>
            <a:ext cx="1428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75" b="1" i="0">
                <a:solidFill>
                  <a:srgbClr val="5A4638"/>
                </a:solidFill>
              </a:defRPr>
            </a:pPr>
            <a:r>
              <a:rPr sz="2175" b="1" i="0">
                <a:solidFill>
                  <a:srgbClr val="5A4638"/>
                </a:solidFill>
              </a:rPr>
              <a:t>會員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F3DE5F3-C7A4-4321-8EBD-39D014096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4724400"/>
            <a:ext cx="1428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303633"/>
                </a:solidFill>
              </a:defRPr>
            </a:pPr>
            <a:r>
              <a:rPr sz="1350" b="0" i="0">
                <a:solidFill>
                  <a:srgbClr val="303633"/>
                </a:solidFill>
              </a:rPr>
              <a:t>長期歸屬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57BB84B-C578-4885-9B61-281918701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4876800"/>
            <a:ext cx="1447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6E746F"/>
                </a:solidFill>
              </a:defRPr>
            </a:pPr>
            <a:r>
              <a:rPr sz="1125" b="1" i="0">
                <a:solidFill>
                  <a:srgbClr val="6E746F"/>
                </a:solidFill>
              </a:rPr>
              <a:t>驗證後推出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FAFF4D83-7FB1-4427-91AD-0E3FDD5E79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638800"/>
            <a:ext cx="10744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 i="0">
                <a:solidFill>
                  <a:srgbClr val="66705A"/>
                </a:solidFill>
              </a:defRPr>
            </a:pPr>
            <a:r>
              <a:rPr sz="1800" b="1" i="0">
                <a:solidFill>
                  <a:srgbClr val="66705A"/>
                </a:solidFill>
              </a:rPr>
              <a:t>先驗證回訪，才增加關係密度與承諾。</a:t>
            </a:r>
          </a:p>
        </p:txBody>
      </p:sp>
    </p:spTree>
    <p:extLst>
      <p:ext uri="{BB962C8B-B14F-4D97-AF65-F5344CB8AC3E}">
        <p14:creationId xmlns:p14="http://schemas.microsoft.com/office/powerpoint/2010/main" val="65762992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5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FE090C9-7C74-4664-B938-BC983F4F7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3FEFD75-D33E-41C9-B794-09A3498E6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1% Kanōsei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6668C6A-BD88-473D-A214-6F00F6620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6670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 i="0">
                <a:solidFill>
                  <a:srgbClr val="6E746F"/>
                </a:solidFill>
              </a:defRPr>
            </a:pPr>
            <a:r>
              <a:rPr sz="1050" b="0" i="0">
                <a:solidFill>
                  <a:srgbClr val="6E746F"/>
                </a:solidFill>
              </a:rPr>
              <a:t>房東／場地方提案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0320668-E1BC-4C48-B035-BBCB67B9E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1985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8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1D5F365-E306-4DB8-AB9C-53C6F4B0F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3238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工作版 0.1｜2026-07-03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6E3BDBC-69CC-4347-92E4-318F5D0D9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685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06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3F951D5-B7DD-411B-AD05-944B5462B9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C48B45"/>
                </a:solidFill>
              </a:defRPr>
            </a:pPr>
            <a:r>
              <a:rPr sz="1125" b="1" i="0">
                <a:solidFill>
                  <a:srgbClr val="C48B45"/>
                </a:solidFill>
              </a:rPr>
              <a:t>BUSINESS MODEL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DF29558-C3BF-4E0B-83BC-37B97468B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 i="0">
                <a:solidFill>
                  <a:srgbClr val="5A4638"/>
                </a:solidFill>
              </a:defRPr>
            </a:pPr>
            <a:r>
              <a:rPr sz="3600" b="1" i="0">
                <a:solidFill>
                  <a:srgbClr val="5A4638"/>
                </a:solidFill>
              </a:rPr>
              <a:t>第二收入曲線建立在被驗證的回訪上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837C02A-E105-4532-BD67-75C2B3800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981200"/>
            <a:ext cx="107442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303633"/>
                </a:solidFill>
              </a:defRPr>
            </a:pPr>
            <a:r>
              <a:rPr sz="1650" b="0" i="0">
                <a:solidFill>
                  <a:srgbClr val="303633"/>
                </a:solidFill>
              </a:rPr>
              <a:t>收入不是同時全開，而是依序驗證：咖啡建立信任，活動帶來首次深度體驗，Circle 承接高價值支持，會員提高回訪可預測性。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014F653-A22B-440F-9A9B-B0BA3C92AA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857500"/>
            <a:ext cx="23431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B8660C1-A559-40CC-8DE2-EE5D3E1B1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952750"/>
            <a:ext cx="2114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產品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E36DB0B-E715-49D3-9461-867A022DD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2857500"/>
            <a:ext cx="24384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FC3F27B-CFC2-4118-ACFC-E6588249D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2952750"/>
            <a:ext cx="2209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角色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F2E6627-EE36-4ABB-928E-E6650B08B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2857500"/>
            <a:ext cx="18478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E38FDDE-C086-4152-8E0E-0D98993A0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952750"/>
            <a:ext cx="1619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頻率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0E3ED3E-ED4A-4AAE-A5D9-BFC57A9B0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857500"/>
            <a:ext cx="35433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2062FFE-F9CE-4405-B4C9-1E3D40F2F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952750"/>
            <a:ext cx="3314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收入邏輯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624AC15-976B-416A-9071-89671B9B4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314700"/>
            <a:ext cx="23431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E984CFA-195C-4857-8FF1-73892EB5B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409950"/>
            <a:ext cx="2114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咖啡／飲品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3927510-DBA8-4871-BBBB-ABD7FDDD1B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3314700"/>
            <a:ext cx="24384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F94B5F4-9172-4E93-B648-4BF1673DB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3409950"/>
            <a:ext cx="2209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日常入口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D0E2E53-D0B4-4CAD-AF41-EECA2E467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3314700"/>
            <a:ext cx="18478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998DD3A-33F3-4DB9-96F9-9D819B91A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409950"/>
            <a:ext cx="1619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每日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7978305-B197-4621-BA29-E5113CAA4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314700"/>
            <a:ext cx="35433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6A88929-977D-45BC-9D6A-5B6FBBBEE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409950"/>
            <a:ext cx="3314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客單 NT$220–250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7954E9F-1604-49AF-8C4E-DC3308C3C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771900"/>
            <a:ext cx="23431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8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86146D2-ED91-4ADA-AB88-FA7CD7D14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867150"/>
            <a:ext cx="2114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Salon／Workshop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4134B38-CD21-457D-8798-7B3777D6C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3771900"/>
            <a:ext cx="24384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8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321CA8E-E65B-4CD0-9B4C-880E24966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3867150"/>
            <a:ext cx="2209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理解品牌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CAFB955-BE5F-49F8-A13D-5A9E7A611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3771900"/>
            <a:ext cx="18478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8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4BAE4E3-9521-4FC0-B121-993476580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867150"/>
            <a:ext cx="1619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每月固定檔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AE80A09-1258-4611-8740-3514C6370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771900"/>
            <a:ext cx="35433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8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7AEEC4C-8DBF-411D-9A89-2DF6D7AA7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867150"/>
            <a:ext cx="3314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售票＋飲品加購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5FEAEDA-0E73-44C9-B29A-D98F79852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229100"/>
            <a:ext cx="23431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06FBD4A-F878-494F-89C6-82B8CF13A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324350"/>
            <a:ext cx="2114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Possibility Circle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6206AA8A-F7C0-417F-B4C1-6865EE761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4229100"/>
            <a:ext cx="24384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159EC2F-D8CA-4F86-9112-996ADC6DF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4324350"/>
            <a:ext cx="2209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同行與轉變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0F43FDCE-5D36-4E70-B859-D77FEC249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4229100"/>
            <a:ext cx="18478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29AEB364-D382-44F2-BD29-8A578B552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324350"/>
            <a:ext cx="1619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4 週一期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5A973BB-221D-464A-8AD7-5CED10994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4229100"/>
            <a:ext cx="35433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6BCD0123-F7CB-4692-B5E0-46F4D31A3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4324350"/>
            <a:ext cx="3314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高關係密度收入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46979425-AFFC-4C01-A748-D53EA5C57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686300"/>
            <a:ext cx="23431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8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758592D3-703C-40C3-BE80-CE32EB5B8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781550"/>
            <a:ext cx="2114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支持型會員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A221F7F7-43C9-467D-A21C-7FCA39FD8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4686300"/>
            <a:ext cx="24384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8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5156F66B-672D-4BD3-9C66-71DD3B694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4781550"/>
            <a:ext cx="2209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歸屬與優先權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AB5A5476-5F04-4A84-80F9-2050CE7FB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4686300"/>
            <a:ext cx="18478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8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1A5EC175-0750-4E5F-8D0F-C787BF53C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781550"/>
            <a:ext cx="1619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驗證後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3689564B-FB28-459F-A3C6-1FE22838A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4686300"/>
            <a:ext cx="35433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8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97724BEE-B05D-4C2F-9ACD-C700DAFAD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4781550"/>
            <a:ext cx="3314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不是活動吃到飽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7392C447-D1F4-4335-9803-970D522DF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143500"/>
            <a:ext cx="23431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95C34AF8-048E-4F51-AE31-A1E5164F8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238750"/>
            <a:ext cx="2114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品牌相容包場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E705113A-A2B0-4566-9F74-773314651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5143500"/>
            <a:ext cx="24384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2D9B7D11-5C4A-40EE-92CF-D49E796D6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5238750"/>
            <a:ext cx="2209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利用非尖峰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CFF5B805-7E5D-463C-BB84-78932DF7D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5143500"/>
            <a:ext cx="18478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7447CEF8-E10F-43D1-9475-88E89F1EF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5238750"/>
            <a:ext cx="1619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精選承接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893EE051-9A71-421A-A916-D982775E8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5143500"/>
            <a:ext cx="35433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F2D87FBA-FF48-4646-90E6-793E0926E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5238750"/>
            <a:ext cx="3314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 i="0">
                <a:solidFill>
                  <a:srgbClr val="303633"/>
                </a:solidFill>
              </a:defRPr>
            </a:pPr>
            <a:r>
              <a:rPr sz="1200" b="0" i="0">
                <a:solidFill>
                  <a:srgbClr val="303633"/>
                </a:solidFill>
              </a:rPr>
              <a:t>團隊 reflection 等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509566F1-AE59-49DF-9869-41AE80685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772150"/>
            <a:ext cx="314325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F0DF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FA31C6E2-A237-4F16-A3C9-AFBE108FD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829300"/>
            <a:ext cx="3143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5A4638"/>
                </a:solidFill>
              </a:defRPr>
            </a:pPr>
            <a:r>
              <a:rPr sz="1050" b="1" i="0">
                <a:solidFill>
                  <a:srgbClr val="5A4638"/>
                </a:solidFill>
              </a:rPr>
              <a:t>定價為工作區間，不是開幕承諾</a:t>
            </a:r>
          </a:p>
        </p:txBody>
      </p:sp>
    </p:spTree>
    <p:extLst>
      <p:ext uri="{BB962C8B-B14F-4D97-AF65-F5344CB8AC3E}">
        <p14:creationId xmlns:p14="http://schemas.microsoft.com/office/powerpoint/2010/main" val="181263000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5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46F8174-59C3-4BDA-BE40-4364ADF35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6E27D30-CB91-4150-8C20-E226738C6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1% Kanōsei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416A430-16B2-4A77-9F68-D7AB165A1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6670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 i="0">
                <a:solidFill>
                  <a:srgbClr val="6E746F"/>
                </a:solidFill>
              </a:defRPr>
            </a:pPr>
            <a:r>
              <a:rPr sz="1050" b="0" i="0">
                <a:solidFill>
                  <a:srgbClr val="6E746F"/>
                </a:solidFill>
              </a:rPr>
              <a:t>房東／場地方提案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E35F66C-81AE-4D72-93A2-DC64ED2FB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1985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8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F20882F-8D81-4505-BA54-D28F64401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3238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工作版 0.1｜2026-07-03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EC38C77-3A98-46DF-B733-1D676FE98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685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07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960F375-9596-44F4-99FC-A1F458717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C48B45"/>
                </a:solidFill>
              </a:defRPr>
            </a:pPr>
            <a:r>
              <a:rPr sz="1125" b="1" i="0">
                <a:solidFill>
                  <a:srgbClr val="C48B45"/>
                </a:solidFill>
              </a:rPr>
              <a:t>SPACE MODEL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C741876-DBAF-4BD6-BD17-3CA3901BD7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 i="0">
                <a:solidFill>
                  <a:srgbClr val="5A4638"/>
                </a:solidFill>
              </a:defRPr>
            </a:pPr>
            <a:r>
              <a:rPr sz="3600" b="1" i="0">
                <a:solidFill>
                  <a:srgbClr val="5A4638"/>
                </a:solidFill>
              </a:rPr>
              <a:t>同一筆租金，在白天與夜晚服務不同需求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0744692-4C20-4A6B-B735-F356FCA74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190750"/>
            <a:ext cx="5067300" cy="3238500"/>
          </a:xfrm>
          <a:prstGeom xmlns:a="http://schemas.openxmlformats.org/drawingml/2006/main" prst="roundRect">
            <a:avLst>
              <a:gd name="adj" fmla="val 3529"/>
            </a:avLst>
          </a:prstGeom>
          <a:solidFill xmlns:a="http://schemas.openxmlformats.org/drawingml/2006/main">
            <a:srgbClr val="F0DF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0E178D2-0E22-4B15-86B1-7CBD8F4F0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476500"/>
            <a:ext cx="428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C48B45"/>
                </a:solidFill>
              </a:defRPr>
            </a:pPr>
            <a:r>
              <a:rPr sz="1350" b="1" i="0">
                <a:solidFill>
                  <a:srgbClr val="C48B45"/>
                </a:solidFill>
              </a:rPr>
              <a:t>10:00–17:30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23D96C9-69E9-461F-BE8E-9ACBF6DF7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933700"/>
            <a:ext cx="428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 i="0">
                <a:solidFill>
                  <a:srgbClr val="5A4638"/>
                </a:solidFill>
              </a:defRPr>
            </a:pPr>
            <a:r>
              <a:rPr sz="2625" b="1" i="0">
                <a:solidFill>
                  <a:srgbClr val="5A4638"/>
                </a:solidFill>
              </a:rPr>
              <a:t>白天是咖啡與停留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9C78115-79F4-4DDF-AAAD-25D4206AE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638550"/>
            <a:ext cx="409575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303633"/>
                </a:solidFill>
              </a:defRPr>
            </a:pPr>
            <a:r>
              <a:rPr sz="1650" b="0" i="0">
                <a:solidFill>
                  <a:srgbClr val="303633"/>
                </a:solidFill>
              </a:rPr>
              <a:t>咖啡吧檯</a:t>
            </a:r>
          </a:p>
          <a:p xmlns:a="http://schemas.openxmlformats.org/drawingml/2006/main">
            <a:pPr algn="l">
              <a:defRPr sz="1650" b="0" i="0">
                <a:solidFill>
                  <a:srgbClr val="303633"/>
                </a:solidFill>
              </a:defRPr>
            </a:pPr>
            <a:r>
              <a:rPr sz="1650" b="0" i="0">
                <a:solidFill>
                  <a:srgbClr val="303633"/>
                </a:solidFill>
              </a:rPr>
              <a:t>雙人桌與個人座位</a:t>
            </a:r>
          </a:p>
          <a:p xmlns:a="http://schemas.openxmlformats.org/drawingml/2006/main">
            <a:pPr algn="l">
              <a:defRPr sz="1650" b="0" i="0">
                <a:solidFill>
                  <a:srgbClr val="303633"/>
                </a:solidFill>
              </a:defRPr>
            </a:pPr>
            <a:r>
              <a:rPr sz="1650" b="0" i="0">
                <a:solidFill>
                  <a:srgbClr val="303633"/>
                </a:solidFill>
              </a:rPr>
              <a:t>閱讀、短暫停留、自然交流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8C4D8BE-A68A-4EF0-A878-5C615FC33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190750"/>
            <a:ext cx="5067300" cy="3238500"/>
          </a:xfrm>
          <a:prstGeom xmlns:a="http://schemas.openxmlformats.org/drawingml/2006/main" prst="roundRect">
            <a:avLst>
              <a:gd name="adj" fmla="val 3529"/>
            </a:avLst>
          </a:prstGeom>
          <a:solidFill xmlns:a="http://schemas.openxmlformats.org/drawingml/2006/main">
            <a:srgbClr val="DDE2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80063D5-CDD5-4A18-8A09-8A5A58F15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2476500"/>
            <a:ext cx="428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66705A"/>
                </a:solidFill>
              </a:defRPr>
            </a:pPr>
            <a:r>
              <a:rPr sz="1350" b="1" i="0">
                <a:solidFill>
                  <a:srgbClr val="66705A"/>
                </a:solidFill>
              </a:rPr>
              <a:t>18:30–21:30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F2F7EED-C895-4FEC-B59D-79EBF9F910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2933700"/>
            <a:ext cx="428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 i="0">
                <a:solidFill>
                  <a:srgbClr val="5A4638"/>
                </a:solidFill>
              </a:defRPr>
            </a:pPr>
            <a:r>
              <a:rPr sz="2625" b="1" i="0">
                <a:solidFill>
                  <a:srgbClr val="5A4638"/>
                </a:solidFill>
              </a:rPr>
              <a:t>晚上轉成小型 Salon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6B4883E-7C57-4268-B495-7FE014032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3638550"/>
            <a:ext cx="409575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303633"/>
                </a:solidFill>
              </a:defRPr>
            </a:pPr>
            <a:r>
              <a:rPr sz="1650" b="0" i="0">
                <a:solidFill>
                  <a:srgbClr val="303633"/>
                </a:solidFill>
              </a:rPr>
              <a:t>12–20 人</a:t>
            </a:r>
          </a:p>
          <a:p xmlns:a="http://schemas.openxmlformats.org/drawingml/2006/main">
            <a:pPr algn="l">
              <a:defRPr sz="1650" b="0" i="0">
                <a:solidFill>
                  <a:srgbClr val="303633"/>
                </a:solidFill>
              </a:defRPr>
            </a:pPr>
            <a:r>
              <a:rPr sz="1650" b="0" i="0">
                <a:solidFill>
                  <a:srgbClr val="303633"/>
                </a:solidFill>
              </a:rPr>
              <a:t>可移動桌椅與長桌</a:t>
            </a:r>
          </a:p>
          <a:p xmlns:a="http://schemas.openxmlformats.org/drawingml/2006/main">
            <a:pPr algn="l">
              <a:defRPr sz="1650" b="0" i="0">
                <a:solidFill>
                  <a:srgbClr val="303633"/>
                </a:solidFill>
              </a:defRPr>
            </a:pPr>
            <a:r>
              <a:rPr sz="1650" b="0" i="0">
                <a:solidFill>
                  <a:srgbClr val="303633"/>
                </a:solidFill>
              </a:rPr>
              <a:t>有主持的對話、Workshop、Circle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1927A1A-B1EE-4BD1-9392-B476A227F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715000"/>
            <a:ext cx="10744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66705A"/>
                </a:solidFill>
              </a:defRPr>
            </a:pPr>
            <a:r>
              <a:rPr sz="1650" b="1" i="0">
                <a:solidFill>
                  <a:srgbClr val="66705A"/>
                </a:solidFill>
              </a:rPr>
              <a:t>空間不靠大型活動撐場，而靠可重複的格式提高坪效與回訪。</a:t>
            </a:r>
          </a:p>
        </p:txBody>
      </p:sp>
    </p:spTree>
    <p:extLst>
      <p:ext uri="{BB962C8B-B14F-4D97-AF65-F5344CB8AC3E}">
        <p14:creationId xmlns:p14="http://schemas.microsoft.com/office/powerpoint/2010/main" val="44898320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5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439293F-A7DC-4369-A643-014A7401E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0BE2E7F-3C83-43C1-8D0F-6751B6661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1% Kanōsei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DC2D2A1-BF43-4710-B42E-E2ED40776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6670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 i="0">
                <a:solidFill>
                  <a:srgbClr val="6E746F"/>
                </a:solidFill>
              </a:defRPr>
            </a:pPr>
            <a:r>
              <a:rPr sz="1050" b="0" i="0">
                <a:solidFill>
                  <a:srgbClr val="6E746F"/>
                </a:solidFill>
              </a:rPr>
              <a:t>房東／場地方提案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BEE8B06-AC6F-4B90-87F9-5DC721876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1985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8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0D7A725-D1BD-4CFA-AD26-FDB1F996C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3238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工作版 0.1｜2026-07-03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2D86703-85F7-47E6-802C-7A72582A2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685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08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BE0A4BC-AEFB-464A-899E-4EC5D8DCF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C48B45"/>
                </a:solidFill>
              </a:defRPr>
            </a:pPr>
            <a:r>
              <a:rPr sz="1125" b="1" i="0">
                <a:solidFill>
                  <a:srgbClr val="C48B45"/>
                </a:solidFill>
              </a:rPr>
              <a:t>FIRST STORE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869A89B-18B6-4735-8BC2-442EBDD9D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 i="0">
                <a:solidFill>
                  <a:srgbClr val="5A4638"/>
                </a:solidFill>
              </a:defRPr>
            </a:pPr>
            <a:r>
              <a:rPr sz="3600" b="1" i="0">
                <a:solidFill>
                  <a:srgbClr val="5A4638"/>
                </a:solidFill>
              </a:rPr>
              <a:t>首店先求可營運、可轉換、可合法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BB027A7-074A-48D6-9A54-8A8BF1D51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152650"/>
            <a:ext cx="228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5A4638"/>
                </a:solidFill>
              </a:defRPr>
            </a:pPr>
            <a:r>
              <a:rPr sz="3150" b="1" i="0">
                <a:solidFill>
                  <a:srgbClr val="5A4638"/>
                </a:solidFill>
              </a:rPr>
              <a:t>22–32坪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70E007E-FB0E-4872-81A5-0582646C0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743200"/>
            <a:ext cx="228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E746F"/>
                </a:solidFill>
              </a:defRPr>
            </a:pPr>
            <a:r>
              <a:rPr sz="1275" b="0" i="0">
                <a:solidFill>
                  <a:srgbClr val="6E746F"/>
                </a:solidFill>
              </a:rPr>
              <a:t>坪數工作假設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1E8CB2B-3731-49CF-B925-919351A0E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152650"/>
            <a:ext cx="228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66705A"/>
                </a:solidFill>
              </a:defRPr>
            </a:pPr>
            <a:r>
              <a:rPr sz="3150" b="1" i="0">
                <a:solidFill>
                  <a:srgbClr val="66705A"/>
                </a:solidFill>
              </a:rPr>
              <a:t>24–32席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DB9110F-7048-4C8C-BCD2-48F7D7990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743200"/>
            <a:ext cx="228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E746F"/>
                </a:solidFill>
              </a:defRPr>
            </a:pPr>
            <a:r>
              <a:rPr sz="1275" b="0" i="0">
                <a:solidFill>
                  <a:srgbClr val="6E746F"/>
                </a:solidFill>
              </a:rPr>
              <a:t>日常座位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808E892-137A-4C4B-BB86-2E9C44F9D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2152650"/>
            <a:ext cx="228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C48B45"/>
                </a:solidFill>
              </a:defRPr>
            </a:pPr>
            <a:r>
              <a:rPr sz="3150" b="1" i="0">
                <a:solidFill>
                  <a:srgbClr val="C48B45"/>
                </a:solidFill>
              </a:rPr>
              <a:t>12–20人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A3B8D32-19C4-48AA-BF07-9A058A72E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2743200"/>
            <a:ext cx="228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E746F"/>
                </a:solidFill>
              </a:defRPr>
            </a:pPr>
            <a:r>
              <a:rPr sz="1275" b="0" i="0">
                <a:solidFill>
                  <a:srgbClr val="6E746F"/>
                </a:solidFill>
              </a:rPr>
              <a:t>活動容量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44B8C00-B9B0-437B-B7AB-814C369DF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2152650"/>
            <a:ext cx="228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806A59"/>
                </a:solidFill>
              </a:defRPr>
            </a:pPr>
            <a:r>
              <a:rPr sz="3150" b="1" i="0">
                <a:solidFill>
                  <a:srgbClr val="806A59"/>
                </a:solidFill>
              </a:rPr>
              <a:t>NT$8萬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D829A94-34CD-460F-8F7B-6BC0AB46D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2743200"/>
            <a:ext cx="228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6E746F"/>
                </a:solidFill>
              </a:defRPr>
            </a:pPr>
            <a:r>
              <a:rPr sz="1275" b="0" i="0">
                <a:solidFill>
                  <a:srgbClr val="6E746F"/>
                </a:solidFill>
              </a:rPr>
              <a:t>月租模型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F6EB0F2-B63C-45F1-A259-D3E1C84D0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371850"/>
            <a:ext cx="10744200" cy="20002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E58B10B-C182-4D61-ACB8-7FDA9858F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638550"/>
            <a:ext cx="85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66705A"/>
                </a:solidFill>
              </a:defRPr>
            </a:pPr>
            <a:r>
              <a:rPr sz="1500" b="1" i="0">
                <a:solidFill>
                  <a:srgbClr val="66705A"/>
                </a:solidFill>
              </a:rPr>
              <a:t>交通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F276A87-D5AD-4D29-AAA0-8A79328AF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3638550"/>
            <a:ext cx="4000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捷運步行約 8–10 分鐘內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1E49534-3BE5-4802-ABDE-2E081B165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638550"/>
            <a:ext cx="85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66705A"/>
                </a:solidFill>
              </a:defRPr>
            </a:pPr>
            <a:r>
              <a:rPr sz="1500" b="1" i="0">
                <a:solidFill>
                  <a:srgbClr val="66705A"/>
                </a:solidFill>
              </a:rPr>
              <a:t>樓層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8643476-97B9-4F2E-AB66-EFFA614E0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3638550"/>
            <a:ext cx="4000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一樓優先；入口清楚的二樓亦可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FE211E2-60DD-4ED2-8994-476E9744E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419600"/>
            <a:ext cx="85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66705A"/>
                </a:solidFill>
              </a:defRPr>
            </a:pPr>
            <a:r>
              <a:rPr sz="1500" b="1" i="0">
                <a:solidFill>
                  <a:srgbClr val="66705A"/>
                </a:solidFill>
              </a:rPr>
              <a:t>法規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493712E-4E47-4704-B69E-2ADFB6C42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4419600"/>
            <a:ext cx="4000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可合法登記餐飲，使用執照與消防先確認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DE4335E-C9D2-4270-8A78-DF39474D0C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19600"/>
            <a:ext cx="85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66705A"/>
                </a:solidFill>
              </a:defRPr>
            </a:pPr>
            <a:r>
              <a:rPr sz="1500" b="1" i="0">
                <a:solidFill>
                  <a:srgbClr val="66705A"/>
                </a:solidFill>
              </a:rPr>
              <a:t>工程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6CB7019-35A7-4F9E-83CD-86D5B77D0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4419600"/>
            <a:ext cx="4000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303633"/>
                </a:solidFill>
              </a:defRPr>
            </a:pPr>
            <a:r>
              <a:rPr sz="1425" b="0" i="0">
                <a:solidFill>
                  <a:srgbClr val="303633"/>
                </a:solidFill>
              </a:rPr>
              <a:t>給排水、電力、吧檯動線與噪音條件可行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0E1DD3D-A156-4F19-90D3-99F09545E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753100"/>
            <a:ext cx="428625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F0DF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3FE4A10-68C3-455B-B60B-F6D3AA2C8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810250"/>
            <a:ext cx="428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5A4638"/>
                </a:solidFill>
              </a:defRPr>
            </a:pPr>
            <a:r>
              <a:rPr sz="1050" b="1" i="0">
                <a:solidFill>
                  <a:srgbClr val="5A4638"/>
                </a:solidFill>
              </a:rPr>
              <a:t>尚未選址｜簽約前須完成法規與工程初評</a:t>
            </a:r>
          </a:p>
        </p:txBody>
      </p:sp>
    </p:spTree>
    <p:extLst>
      <p:ext uri="{BB962C8B-B14F-4D97-AF65-F5344CB8AC3E}">
        <p14:creationId xmlns:p14="http://schemas.microsoft.com/office/powerpoint/2010/main" val="196464999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5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05E0B13-2F39-4DB7-9707-6BF2C58A7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70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4C7C1A3-F0DF-4133-920D-5E9D5E380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5A4638"/>
                </a:solidFill>
              </a:defRPr>
            </a:pPr>
            <a:r>
              <a:rPr sz="1200" b="1" i="0">
                <a:solidFill>
                  <a:srgbClr val="5A4638"/>
                </a:solidFill>
              </a:rPr>
              <a:t>1% Kanōsei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4375EFB-9854-4090-8D2D-AB9117E48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6670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 i="0">
                <a:solidFill>
                  <a:srgbClr val="6E746F"/>
                </a:solidFill>
              </a:defRPr>
            </a:pPr>
            <a:r>
              <a:rPr sz="1050" b="0" i="0">
                <a:solidFill>
                  <a:srgbClr val="6E746F"/>
                </a:solidFill>
              </a:rPr>
              <a:t>房東／場地方提案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106D21A-3AF7-42DD-97C1-BFF296C088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19850"/>
            <a:ext cx="11010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FC8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3E9C68F-98E6-4171-9E8B-1997B178A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96050"/>
            <a:ext cx="3238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工作版 0.1｜2026-07-03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2331F75-CB6E-4ECC-8F54-995978D56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6496050"/>
            <a:ext cx="685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 i="0">
                <a:solidFill>
                  <a:srgbClr val="6E746F"/>
                </a:solidFill>
              </a:defRPr>
            </a:pPr>
            <a:r>
              <a:rPr sz="900" b="0" i="0">
                <a:solidFill>
                  <a:srgbClr val="6E746F"/>
                </a:solidFill>
              </a:rPr>
              <a:t>09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B6543D1-57AD-48C2-8A27-EA5384B45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C48B45"/>
                </a:solidFill>
              </a:defRPr>
            </a:pPr>
            <a:r>
              <a:rPr sz="1125" b="1" i="0">
                <a:solidFill>
                  <a:srgbClr val="C48B45"/>
                </a:solidFill>
              </a:rPr>
              <a:t>TEAM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8401910-C683-4CAB-83C7-866A3F615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 i="0">
                <a:solidFill>
                  <a:srgbClr val="5A4638"/>
                </a:solidFill>
              </a:defRPr>
            </a:pPr>
            <a:r>
              <a:rPr sz="3600" b="1" i="0">
                <a:solidFill>
                  <a:srgbClr val="5A4638"/>
                </a:solidFill>
              </a:rPr>
              <a:t>品牌營運與咖啡專業，由兩位創辦人各自守住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8AFC2AE-782E-4A81-BC02-6CB5B51C6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152650"/>
            <a:ext cx="5067300" cy="3009900"/>
          </a:xfrm>
          <a:prstGeom xmlns:a="http://schemas.openxmlformats.org/drawingml/2006/main" prst="roundRect">
            <a:avLst>
              <a:gd name="adj" fmla="val 379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FC8B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C34B7FD-996F-4173-950E-7D4820BD0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476500"/>
            <a:ext cx="4095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5A4638"/>
                </a:solidFill>
              </a:defRPr>
            </a:pPr>
            <a:r>
              <a:rPr sz="3000" b="1" i="0">
                <a:solidFill>
                  <a:srgbClr val="5A4638"/>
                </a:solidFill>
              </a:rPr>
              <a:t>Ryan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883CB52-692F-4C6E-969F-91787D87E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105150"/>
            <a:ext cx="4095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C48B45"/>
                </a:solidFill>
              </a:defRPr>
            </a:pPr>
            <a:r>
              <a:rPr sz="1650" b="1" i="0">
                <a:solidFill>
                  <a:srgbClr val="C48B45"/>
                </a:solidFill>
              </a:rPr>
              <a:t>營運 × 品牌 × 財務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08E9D50-38D1-4367-A13E-6BA8CEEF8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638550"/>
            <a:ext cx="40957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303633"/>
                </a:solidFill>
              </a:defRPr>
            </a:pPr>
            <a:r>
              <a:rPr sz="1500" b="0" i="0">
                <a:solidFill>
                  <a:srgbClr val="303633"/>
                </a:solidFill>
              </a:rPr>
              <a:t>品牌定位與內容</a:t>
            </a:r>
          </a:p>
          <a:p xmlns:a="http://schemas.openxmlformats.org/drawingml/2006/main">
            <a:pPr algn="l">
              <a:defRPr sz="1500" b="0" i="0">
                <a:solidFill>
                  <a:srgbClr val="303633"/>
                </a:solidFill>
              </a:defRPr>
            </a:pPr>
            <a:r>
              <a:rPr sz="1500" b="0" i="0">
                <a:solidFill>
                  <a:srgbClr val="303633"/>
                </a:solidFill>
              </a:rPr>
              <a:t>公司、法規與財務模型</a:t>
            </a:r>
          </a:p>
          <a:p xmlns:a="http://schemas.openxmlformats.org/drawingml/2006/main">
            <a:pPr algn="l">
              <a:defRPr sz="1500" b="0" i="0">
                <a:solidFill>
                  <a:srgbClr val="303633"/>
                </a:solidFill>
              </a:defRPr>
            </a:pPr>
            <a:r>
              <a:rPr sz="1500" b="0" i="0">
                <a:solidFill>
                  <a:srgbClr val="303633"/>
                </a:solidFill>
              </a:rPr>
              <a:t>社群活動與主持系統</a:t>
            </a:r>
          </a:p>
          <a:p xmlns:a="http://schemas.openxmlformats.org/drawingml/2006/main">
            <a:pPr algn="l">
              <a:defRPr sz="1500" b="0" i="0">
                <a:solidFill>
                  <a:srgbClr val="303633"/>
                </a:solidFill>
              </a:defRPr>
            </a:pPr>
            <a:r>
              <a:rPr sz="1500" b="0" i="0">
                <a:solidFill>
                  <a:srgbClr val="303633"/>
                </a:solidFill>
              </a:rPr>
              <a:t>選址與專案管理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2799182-8ED0-4D47-B7BD-89FAE1061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152650"/>
            <a:ext cx="5067300" cy="3009900"/>
          </a:xfrm>
          <a:prstGeom xmlns:a="http://schemas.openxmlformats.org/drawingml/2006/main" prst="roundRect">
            <a:avLst>
              <a:gd name="adj" fmla="val 3797"/>
            </a:avLst>
          </a:prstGeom>
          <a:solidFill xmlns:a="http://schemas.openxmlformats.org/drawingml/2006/main">
            <a:srgbClr val="DDE2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586DFF0-BB80-4423-8263-A741DE5B2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2476500"/>
            <a:ext cx="4095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5A4638"/>
                </a:solidFill>
              </a:defRPr>
            </a:pPr>
            <a:r>
              <a:rPr sz="3000" b="1" i="0">
                <a:solidFill>
                  <a:srgbClr val="5A4638"/>
                </a:solidFill>
              </a:rPr>
              <a:t>Phoebe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D0D0EF0-60F5-44BF-93F2-721EE14AE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105150"/>
            <a:ext cx="4095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6705A"/>
                </a:solidFill>
              </a:defRPr>
            </a:pPr>
            <a:r>
              <a:rPr sz="1650" b="1" i="0">
                <a:solidFill>
                  <a:srgbClr val="66705A"/>
                </a:solidFill>
              </a:rPr>
              <a:t>15 年咖啡師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7B46922-9378-439B-A4CE-19947D676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638550"/>
            <a:ext cx="40957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303633"/>
                </a:solidFill>
              </a:defRPr>
            </a:pPr>
            <a:r>
              <a:rPr sz="1500" b="0" i="0">
                <a:solidFill>
                  <a:srgbClr val="303633"/>
                </a:solidFill>
              </a:rPr>
              <a:t>咖啡專業與飲品品質</a:t>
            </a:r>
          </a:p>
          <a:p xmlns:a="http://schemas.openxmlformats.org/drawingml/2006/main">
            <a:pPr algn="l">
              <a:defRPr sz="1500" b="0" i="0">
                <a:solidFill>
                  <a:srgbClr val="303633"/>
                </a:solidFill>
              </a:defRPr>
            </a:pPr>
            <a:r>
              <a:rPr sz="1500" b="0" i="0">
                <a:solidFill>
                  <a:srgbClr val="303633"/>
                </a:solidFill>
              </a:rPr>
              <a:t>設備選擇與供應</a:t>
            </a:r>
          </a:p>
          <a:p xmlns:a="http://schemas.openxmlformats.org/drawingml/2006/main">
            <a:pPr algn="l">
              <a:defRPr sz="1500" b="0" i="0">
                <a:solidFill>
                  <a:srgbClr val="303633"/>
                </a:solidFill>
              </a:defRPr>
            </a:pPr>
            <a:r>
              <a:rPr sz="1500" b="0" i="0">
                <a:solidFill>
                  <a:srgbClr val="303633"/>
                </a:solidFill>
              </a:rPr>
              <a:t>吧檯動線與工作效率</a:t>
            </a:r>
          </a:p>
          <a:p xmlns:a="http://schemas.openxmlformats.org/drawingml/2006/main">
            <a:pPr algn="l">
              <a:defRPr sz="1500" b="0" i="0">
                <a:solidFill>
                  <a:srgbClr val="303633"/>
                </a:solidFill>
              </a:defRPr>
            </a:pPr>
            <a:r>
              <a:rPr sz="1500" b="0" i="0">
                <a:solidFill>
                  <a:srgbClr val="303633"/>
                </a:solidFill>
              </a:rPr>
              <a:t>日常咖啡營運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D18842A-B0C6-4576-9F16-22AE03023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600700"/>
            <a:ext cx="10744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66705A"/>
                </a:solidFill>
              </a:defRPr>
            </a:pPr>
            <a:r>
              <a:rPr sz="1875" b="1" i="0">
                <a:solidFill>
                  <a:srgbClr val="66705A"/>
                </a:solidFill>
              </a:rPr>
              <a:t>一人守住品牌與商業，一人守住產品與現場。</a:t>
            </a:r>
          </a:p>
        </p:txBody>
      </p:sp>
    </p:spTree>
    <p:extLst>
      <p:ext uri="{BB962C8B-B14F-4D97-AF65-F5344CB8AC3E}">
        <p14:creationId xmlns:p14="http://schemas.microsoft.com/office/powerpoint/2010/main" val="14727060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2026-07-03T12:48:32.7890000Z</dcterms:created>
  <dcterms:modified xsi:type="dcterms:W3CDTF">2026-07-03T12:48:32.7890000Z</dcterms:modified>
</coreProperties>
</file>